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33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97E20-4F4E-4ED8-B8E0-65A097D96A95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C8588-D850-49E4-BDFE-37C4436BD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945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3EF15-BD27-473E-B581-CE7C122194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25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73E7D-A01E-450A-A44F-DEC71EA26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B559F6-E8A5-499D-957C-92999568F6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57C83-A40A-4268-889C-5C7DE4370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3212A-2D74-4BA3-B8C2-007D57E11E69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0409D-2053-40F5-B46C-822A3F3C6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48D8E-5068-473A-B6BB-39C530C1E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170E-E408-4D1D-A643-83E43EF7F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050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D4F59-6531-40F5-9F66-1DB7702E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553D6A-6C60-4168-8D3C-CECC537790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3FA30-27A2-481B-8AAB-9B993C60A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3212A-2D74-4BA3-B8C2-007D57E11E69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5A541-09F1-4154-A944-5862296E3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7F353-A21A-4030-84AA-EB1EBF1C9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170E-E408-4D1D-A643-83E43EF7F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560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0D683B-0F51-41EA-9DE3-51F6A05E13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20A204-2959-4195-8971-A7D3EE3E14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CE131-7C1B-4F34-B37B-E9DCEC44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3212A-2D74-4BA3-B8C2-007D57E11E69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A77FB-E12F-46E7-9029-D6304C9ED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B76AF-7CC5-4CA9-8428-EEA3D5A3D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170E-E408-4D1D-A643-83E43EF7F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13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69CDB-BB04-4E0C-B0E5-7AC6AF665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39EE6-ADBC-4D14-A7A4-5AACA4C86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BF104-90C9-4164-9768-1B2E75C0E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3212A-2D74-4BA3-B8C2-007D57E11E69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D981C-AEC0-4798-8299-F3EB92C32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467F5-D31E-4679-A210-873E5F1EC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170E-E408-4D1D-A643-83E43EF7F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01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DE0CB-3012-40E2-9692-B9F518E11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320501-C078-4ECA-8EBF-84B9DED20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ECDD1E-4E03-4D20-BE21-548C08EC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3212A-2D74-4BA3-B8C2-007D57E11E69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21B7C-318B-4A2B-89A1-B10BCC5B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E705A-DB54-4713-B786-F05634204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170E-E408-4D1D-A643-83E43EF7F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49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7D765-2618-4359-8EC4-466A41218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65CF3-C6C4-4502-A56E-4E438485BB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316C36-BA27-43AC-ACFB-7EEBDDB5B9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89B8B-DC4E-4527-BD5E-3BF9AD837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3212A-2D74-4BA3-B8C2-007D57E11E69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4CB1A6-CA9B-4D93-A9FB-5D81CE89C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38EED-FCC3-4A9C-894B-A6DF4637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170E-E408-4D1D-A643-83E43EF7F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07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8AB34-4D51-4F1C-A1A0-413692FAB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8F359F-15FE-46DB-BC64-306F86EBF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EDDDCD-1DE2-4026-B1FD-A58E98061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281EA3-B63B-4F46-9D37-8FA1E3155A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3EE338-D47F-4480-BC5C-4E0FF578B7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224054-608D-404F-840C-8782E1ED7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3212A-2D74-4BA3-B8C2-007D57E11E69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F79940-CDE6-4833-B097-61CC8A4C4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921E1B-6F60-4787-8AD1-B6F425EE7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170E-E408-4D1D-A643-83E43EF7F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13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C1E12-D657-489B-8B4B-AC4020973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1217A-79CF-46D7-A6D9-716B6B778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3212A-2D74-4BA3-B8C2-007D57E11E69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0807EF-B480-437D-8BD1-3E2DD9C85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A664A-B4BE-4440-92AE-C8E592986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170E-E408-4D1D-A643-83E43EF7F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88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44B57E-F7A0-4EE5-ACD2-C334D9055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3212A-2D74-4BA3-B8C2-007D57E11E69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3ED16D-FB76-4A99-89D2-0345CB362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D909ED-8FFB-4426-B6E7-EABEE39CD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170E-E408-4D1D-A643-83E43EF7F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6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6A4D1-9595-4475-B87A-84F23CF71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1BDB8-0D8E-4DEE-B4C3-5F64A1C8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8C16F-1629-40A5-8FA9-094C535BB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E509EA-DF27-4E9E-A1AB-74EB4CC4D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3212A-2D74-4BA3-B8C2-007D57E11E69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DB62CE-BF76-4C8B-9528-E69DFDEBF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560FAC-5335-4221-BD6C-8D2005C2A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170E-E408-4D1D-A643-83E43EF7F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1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54236-2DDF-4474-AFBC-D7163D56E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278854-505D-4097-A23B-FB3E4A7426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CC8F69-1D71-4F01-9E20-A8B3AEFE8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D80DA-6E34-430D-8214-7B2EF48AD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3212A-2D74-4BA3-B8C2-007D57E11E69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C3462-B9F1-45B7-8C13-0C4F1F571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04381C-774D-4290-905A-709F6BD63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170E-E408-4D1D-A643-83E43EF7F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629000-F6A4-49AA-AD26-6CD0913A6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FE63CD-A8F1-4A17-B438-25EAB4626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CE3E6-AE22-4640-8B32-0CC459ED24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3212A-2D74-4BA3-B8C2-007D57E11E69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CA540-B6B1-4ACD-8FE4-FF8168E5EB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D3D30-EFD3-4DEE-8B91-AE6A7E6BCF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4170E-E408-4D1D-A643-83E43EF7F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15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5694A3-154D-2641-ADE8-4A6BF186E3E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4442" y="983867"/>
          <a:ext cx="11704320" cy="5215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104274109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98897210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400986152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85580935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41145148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77282370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47862759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10613344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40945526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62702122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46613737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69805495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429358834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58086795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00500245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79564822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30639582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86073554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45207069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85732051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41028587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66599442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06002145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554453249"/>
                    </a:ext>
                  </a:extLst>
                </a:gridCol>
              </a:tblGrid>
              <a:tr h="45720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2018 - Q3 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– Q4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2019 -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Q2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Q3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Q4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 –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 –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extLst>
                  <a:ext uri="{0D108BD9-81ED-4DB2-BD59-A6C34878D82A}">
                    <a16:rowId xmlns:a16="http://schemas.microsoft.com/office/drawing/2014/main" val="35463991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AUG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DEC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JAN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MAY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AUG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DEC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JAN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MAY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38572"/>
                  </a:ext>
                </a:extLst>
              </a:tr>
              <a:tr h="237744">
                <a:tc gridSpan="2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Dataset Preparation 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15861"/>
                  </a:ext>
                </a:extLst>
              </a:tr>
              <a:tr h="83547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69047"/>
                  </a:ext>
                </a:extLst>
              </a:tr>
              <a:tr h="241688">
                <a:tc gridSpan="2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Phase 1 Analysis: TI Bias Benchmarking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extLst>
                  <a:ext uri="{0D108BD9-81ED-4DB2-BD59-A6C34878D82A}">
                    <a16:rowId xmlns:a16="http://schemas.microsoft.com/office/drawing/2014/main" val="3486294413"/>
                  </a:ext>
                </a:extLst>
              </a:tr>
              <a:tr h="83547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480586"/>
                  </a:ext>
                </a:extLst>
              </a:tr>
              <a:tr h="237744">
                <a:tc gridSpan="2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Phase 2 Analysis: RSD TI Correction Method Evaluation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extLst>
                  <a:ext uri="{0D108BD9-81ED-4DB2-BD59-A6C34878D82A}">
                    <a16:rowId xmlns:a16="http://schemas.microsoft.com/office/drawing/2014/main" val="198366483"/>
                  </a:ext>
                </a:extLst>
              </a:tr>
              <a:tr h="83547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45752"/>
                  </a:ext>
                </a:extLst>
              </a:tr>
              <a:tr h="241688">
                <a:tc gridSpan="24">
                  <a:txBody>
                    <a:bodyPr/>
                    <a:lstStyle/>
                    <a:p>
                      <a:pPr algn="l"/>
                      <a:r>
                        <a:rPr lang="en-US" sz="800" b="1" i="0" u="none" dirty="0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Baseline </a:t>
                      </a:r>
                      <a:r>
                        <a:rPr lang="en-US" sz="800" b="1" i="0" u="none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Arial" panose="020B0604020202020204" pitchFamily="34" charset="0"/>
                        </a:rPr>
                        <a:t>Best Practice RSD TI Correction Methods </a:t>
                      </a:r>
                      <a:r>
                        <a:rPr lang="en-US" sz="800" b="1" i="0" u="non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167987"/>
                  </a:ext>
                </a:extLst>
              </a:tr>
              <a:tr h="83547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5143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816773-0376-E340-99F3-CC880C7F6F54}"/>
              </a:ext>
            </a:extLst>
          </p:cNvPr>
          <p:cNvSpPr txBox="1"/>
          <p:nvPr/>
        </p:nvSpPr>
        <p:spPr>
          <a:xfrm>
            <a:off x="3400293" y="575030"/>
            <a:ext cx="8528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STATUS KEY		PLANNING		APPROVED		DEVELOPMENT	      	LAUNCH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SpPr/>
          <p:nvPr/>
        </p:nvSpPr>
        <p:spPr>
          <a:xfrm>
            <a:off x="263522" y="2201674"/>
            <a:ext cx="879477" cy="41384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Brainstorm on near-term group deliverables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00000000-0008-0000-0000-00002A000000}"/>
              </a:ext>
            </a:extLst>
          </p:cNvPr>
          <p:cNvSpPr/>
          <p:nvPr/>
        </p:nvSpPr>
        <p:spPr>
          <a:xfrm>
            <a:off x="1199511" y="2201675"/>
            <a:ext cx="989507" cy="41384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Submission of Dataset Summary Stats Tables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00000000-0008-0000-0000-000030000000}"/>
              </a:ext>
            </a:extLst>
          </p:cNvPr>
          <p:cNvSpPr/>
          <p:nvPr/>
        </p:nvSpPr>
        <p:spPr>
          <a:xfrm>
            <a:off x="1142998" y="3226278"/>
            <a:ext cx="1533699" cy="37996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Develop Python Opensource Tool  For Calculation &amp; Tool Guideline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00000000-0008-0000-0000-000034000000}"/>
              </a:ext>
            </a:extLst>
          </p:cNvPr>
          <p:cNvSpPr/>
          <p:nvPr/>
        </p:nvSpPr>
        <p:spPr>
          <a:xfrm>
            <a:off x="4630190" y="5456052"/>
            <a:ext cx="1463039" cy="29906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Define &amp; Align on Document Scope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00000000-0008-0000-0000-000035000000}"/>
              </a:ext>
            </a:extLst>
          </p:cNvPr>
          <p:cNvSpPr/>
          <p:nvPr/>
        </p:nvSpPr>
        <p:spPr>
          <a:xfrm>
            <a:off x="3179617" y="3531334"/>
            <a:ext cx="638695" cy="32371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Submission of Results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FC2C01B2-729A-634F-899B-1ED4C764A0EB}"/>
              </a:ext>
            </a:extLst>
          </p:cNvPr>
          <p:cNvSpPr/>
          <p:nvPr/>
        </p:nvSpPr>
        <p:spPr>
          <a:xfrm>
            <a:off x="4968654" y="627603"/>
            <a:ext cx="28242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A584EA9-6707-034F-AF4C-B8070F5392FE}"/>
              </a:ext>
            </a:extLst>
          </p:cNvPr>
          <p:cNvSpPr/>
          <p:nvPr/>
        </p:nvSpPr>
        <p:spPr>
          <a:xfrm>
            <a:off x="6808056" y="627603"/>
            <a:ext cx="282425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101C932-D445-4641-B50A-6947FF0598A5}"/>
              </a:ext>
            </a:extLst>
          </p:cNvPr>
          <p:cNvSpPr/>
          <p:nvPr/>
        </p:nvSpPr>
        <p:spPr>
          <a:xfrm>
            <a:off x="8652096" y="627603"/>
            <a:ext cx="282425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E1A6B13-805F-A444-AB95-43BCD63A8953}"/>
              </a:ext>
            </a:extLst>
          </p:cNvPr>
          <p:cNvSpPr/>
          <p:nvPr/>
        </p:nvSpPr>
        <p:spPr>
          <a:xfrm>
            <a:off x="10462497" y="627603"/>
            <a:ext cx="282425" cy="1463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8B025227-DF73-6143-8432-7A84DED4FE09}"/>
              </a:ext>
            </a:extLst>
          </p:cNvPr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rgbClr val="D578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20F193A-027E-D34A-8116-0837B2F4041A}"/>
              </a:ext>
            </a:extLst>
          </p:cNvPr>
          <p:cNvSpPr txBox="1"/>
          <p:nvPr/>
        </p:nvSpPr>
        <p:spPr>
          <a:xfrm>
            <a:off x="3990109" y="6410496"/>
            <a:ext cx="8074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CFARS Site Suitability Subgroup </a:t>
            </a:r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- Roadmap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FC61AC-04F8-45E1-8757-2E95573369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074" y="18221"/>
            <a:ext cx="1445528" cy="934064"/>
          </a:xfrm>
          <a:prstGeom prst="rect">
            <a:avLst/>
          </a:prstGeom>
        </p:spPr>
      </p:pic>
      <p:sp>
        <p:nvSpPr>
          <p:cNvPr id="41" name="Rounded Rectangle 38">
            <a:extLst>
              <a:ext uri="{FF2B5EF4-FFF2-40B4-BE49-F238E27FC236}">
                <a16:creationId xmlns:a16="http://schemas.microsoft.com/office/drawing/2014/main" id="{6042A418-F97E-4A82-AF44-DEEA4415B386}"/>
              </a:ext>
            </a:extLst>
          </p:cNvPr>
          <p:cNvSpPr/>
          <p:nvPr/>
        </p:nvSpPr>
        <p:spPr>
          <a:xfrm>
            <a:off x="2685011" y="3465993"/>
            <a:ext cx="494606" cy="22575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Testing</a:t>
            </a:r>
          </a:p>
        </p:txBody>
      </p:sp>
      <p:sp>
        <p:nvSpPr>
          <p:cNvPr id="44" name="Rounded Rectangle 24">
            <a:extLst>
              <a:ext uri="{FF2B5EF4-FFF2-40B4-BE49-F238E27FC236}">
                <a16:creationId xmlns:a16="http://schemas.microsoft.com/office/drawing/2014/main" id="{F71FF8D7-E96C-4342-B488-533F9AD02049}"/>
              </a:ext>
            </a:extLst>
          </p:cNvPr>
          <p:cNvSpPr/>
          <p:nvPr/>
        </p:nvSpPr>
        <p:spPr>
          <a:xfrm>
            <a:off x="464127" y="2687920"/>
            <a:ext cx="1108364" cy="23695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Develop Dataset Summary Stats Template</a:t>
            </a:r>
          </a:p>
        </p:txBody>
      </p:sp>
      <p:sp>
        <p:nvSpPr>
          <p:cNvPr id="48" name="Rounded Rectangle 32">
            <a:extLst>
              <a:ext uri="{FF2B5EF4-FFF2-40B4-BE49-F238E27FC236}">
                <a16:creationId xmlns:a16="http://schemas.microsoft.com/office/drawing/2014/main" id="{3A2BCB7B-F16E-46D7-8A25-B5A183769082}"/>
              </a:ext>
            </a:extLst>
          </p:cNvPr>
          <p:cNvSpPr/>
          <p:nvPr/>
        </p:nvSpPr>
        <p:spPr>
          <a:xfrm>
            <a:off x="8084127" y="5837459"/>
            <a:ext cx="1435331" cy="32371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Draft Document Released to internal CFARS for Feedback</a:t>
            </a:r>
          </a:p>
        </p:txBody>
      </p:sp>
      <p:sp>
        <p:nvSpPr>
          <p:cNvPr id="49" name="Rounded Rectangle 32">
            <a:extLst>
              <a:ext uri="{FF2B5EF4-FFF2-40B4-BE49-F238E27FC236}">
                <a16:creationId xmlns:a16="http://schemas.microsoft.com/office/drawing/2014/main" id="{2C88DFBA-A0FC-43F4-8E4B-14E68F3C8BA2}"/>
              </a:ext>
            </a:extLst>
          </p:cNvPr>
          <p:cNvSpPr/>
          <p:nvPr/>
        </p:nvSpPr>
        <p:spPr>
          <a:xfrm>
            <a:off x="3826625" y="3691746"/>
            <a:ext cx="803565" cy="32371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Summarize Results – White Paper</a:t>
            </a:r>
          </a:p>
        </p:txBody>
      </p:sp>
      <p:sp>
        <p:nvSpPr>
          <p:cNvPr id="50" name="Rounded Rectangle 24">
            <a:extLst>
              <a:ext uri="{FF2B5EF4-FFF2-40B4-BE49-F238E27FC236}">
                <a16:creationId xmlns:a16="http://schemas.microsoft.com/office/drawing/2014/main" id="{D0F8EC62-A4C9-4DFA-B867-8C927DA6F7A7}"/>
              </a:ext>
            </a:extLst>
          </p:cNvPr>
          <p:cNvSpPr/>
          <p:nvPr/>
        </p:nvSpPr>
        <p:spPr>
          <a:xfrm>
            <a:off x="6093229" y="5719246"/>
            <a:ext cx="1963190" cy="198488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Develop Document</a:t>
            </a:r>
          </a:p>
        </p:txBody>
      </p:sp>
      <p:sp>
        <p:nvSpPr>
          <p:cNvPr id="24" name="Rounded Rectangle 32">
            <a:extLst>
              <a:ext uri="{FF2B5EF4-FFF2-40B4-BE49-F238E27FC236}">
                <a16:creationId xmlns:a16="http://schemas.microsoft.com/office/drawing/2014/main" id="{4FBEA5C2-75D4-4074-AC2B-6C3AC8698995}"/>
              </a:ext>
            </a:extLst>
          </p:cNvPr>
          <p:cNvSpPr/>
          <p:nvPr/>
        </p:nvSpPr>
        <p:spPr>
          <a:xfrm>
            <a:off x="9549523" y="5818490"/>
            <a:ext cx="943841" cy="32371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Document Public Dissemination</a:t>
            </a:r>
          </a:p>
        </p:txBody>
      </p:sp>
      <p:sp>
        <p:nvSpPr>
          <p:cNvPr id="26" name="Rounded Rectangle 24">
            <a:extLst>
              <a:ext uri="{FF2B5EF4-FFF2-40B4-BE49-F238E27FC236}">
                <a16:creationId xmlns:a16="http://schemas.microsoft.com/office/drawing/2014/main" id="{1F7F053D-2325-4900-AFE9-E04BBA62CD6B}"/>
              </a:ext>
            </a:extLst>
          </p:cNvPr>
          <p:cNvSpPr/>
          <p:nvPr/>
        </p:nvSpPr>
        <p:spPr>
          <a:xfrm>
            <a:off x="4124164" y="4355797"/>
            <a:ext cx="988164" cy="37996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Develop Python Opensource Tool  For Calculation &amp; Tool Guideline</a:t>
            </a:r>
          </a:p>
        </p:txBody>
      </p:sp>
      <p:sp>
        <p:nvSpPr>
          <p:cNvPr id="27" name="Rounded Rectangle 38">
            <a:extLst>
              <a:ext uri="{FF2B5EF4-FFF2-40B4-BE49-F238E27FC236}">
                <a16:creationId xmlns:a16="http://schemas.microsoft.com/office/drawing/2014/main" id="{A6700802-CFBD-4FC5-8189-D2E52A729417}"/>
              </a:ext>
            </a:extLst>
          </p:cNvPr>
          <p:cNvSpPr/>
          <p:nvPr/>
        </p:nvSpPr>
        <p:spPr>
          <a:xfrm>
            <a:off x="5128953" y="4556157"/>
            <a:ext cx="964275" cy="29847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Testing</a:t>
            </a:r>
          </a:p>
        </p:txBody>
      </p:sp>
      <p:sp>
        <p:nvSpPr>
          <p:cNvPr id="28" name="Rounded Rectangle 32">
            <a:extLst>
              <a:ext uri="{FF2B5EF4-FFF2-40B4-BE49-F238E27FC236}">
                <a16:creationId xmlns:a16="http://schemas.microsoft.com/office/drawing/2014/main" id="{7C8E0512-4389-4DEE-9CE9-F951F2E7FB15}"/>
              </a:ext>
            </a:extLst>
          </p:cNvPr>
          <p:cNvSpPr/>
          <p:nvPr/>
        </p:nvSpPr>
        <p:spPr>
          <a:xfrm>
            <a:off x="6101541" y="4630940"/>
            <a:ext cx="638695" cy="32371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Submission of Results</a:t>
            </a:r>
          </a:p>
        </p:txBody>
      </p:sp>
      <p:sp>
        <p:nvSpPr>
          <p:cNvPr id="29" name="Rounded Rectangle 32">
            <a:extLst>
              <a:ext uri="{FF2B5EF4-FFF2-40B4-BE49-F238E27FC236}">
                <a16:creationId xmlns:a16="http://schemas.microsoft.com/office/drawing/2014/main" id="{2B461DD7-B2ED-4DF9-9E0E-2C5CFF0A383E}"/>
              </a:ext>
            </a:extLst>
          </p:cNvPr>
          <p:cNvSpPr/>
          <p:nvPr/>
        </p:nvSpPr>
        <p:spPr>
          <a:xfrm>
            <a:off x="6748549" y="4764457"/>
            <a:ext cx="803565" cy="32371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Summarize Results – White Paper</a:t>
            </a:r>
          </a:p>
        </p:txBody>
      </p:sp>
    </p:spTree>
    <p:extLst>
      <p:ext uri="{BB962C8B-B14F-4D97-AF65-F5344CB8AC3E}">
        <p14:creationId xmlns:p14="http://schemas.microsoft.com/office/powerpoint/2010/main" val="2701933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3CDEDF1-A406-4708-8FA7-F031C2724129}"/>
              </a:ext>
            </a:extLst>
          </p:cNvPr>
          <p:cNvSpPr/>
          <p:nvPr/>
        </p:nvSpPr>
        <p:spPr>
          <a:xfrm>
            <a:off x="1210400" y="635618"/>
            <a:ext cx="58277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CFARS Site Suitability Subgroup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58E44A0-FB7F-4122-AFA3-BE0631DB68C7}"/>
              </a:ext>
            </a:extLst>
          </p:cNvPr>
          <p:cNvSpPr/>
          <p:nvPr/>
        </p:nvSpPr>
        <p:spPr>
          <a:xfrm>
            <a:off x="1198418" y="1047406"/>
            <a:ext cx="6128101" cy="5716270"/>
          </a:xfrm>
          <a:prstGeom prst="ellipse">
            <a:avLst/>
          </a:prstGeom>
          <a:solidFill>
            <a:schemeClr val="accent2">
              <a:lumMod val="20000"/>
              <a:lumOff val="80000"/>
              <a:alpha val="4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4A2F8DD-F907-4990-B842-A12660B370A4}"/>
              </a:ext>
            </a:extLst>
          </p:cNvPr>
          <p:cNvSpPr/>
          <p:nvPr/>
        </p:nvSpPr>
        <p:spPr>
          <a:xfrm>
            <a:off x="5153655" y="1047406"/>
            <a:ext cx="6128101" cy="5716270"/>
          </a:xfrm>
          <a:prstGeom prst="ellipse">
            <a:avLst/>
          </a:prstGeom>
          <a:solidFill>
            <a:schemeClr val="accent6">
              <a:lumMod val="20000"/>
              <a:lumOff val="80000"/>
              <a:alpha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165C7D-0996-4715-88E9-8C2B1B5C1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B3553-9BF9-4A6E-AE01-DFF7CAA8B80F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AC58BA6-510F-4D0B-8B47-710A9E62E296}"/>
              </a:ext>
            </a:extLst>
          </p:cNvPr>
          <p:cNvSpPr/>
          <p:nvPr/>
        </p:nvSpPr>
        <p:spPr>
          <a:xfrm>
            <a:off x="5379560" y="635618"/>
            <a:ext cx="58277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IEA Task 32 TI/Loads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41BC99-811C-4928-9B55-33F0CE93BC54}"/>
              </a:ext>
            </a:extLst>
          </p:cNvPr>
          <p:cNvSpPr txBox="1"/>
          <p:nvPr/>
        </p:nvSpPr>
        <p:spPr>
          <a:xfrm>
            <a:off x="183442" y="-7375"/>
            <a:ext cx="429879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Aligning Key Objectives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BBCF6F-4C25-4DD0-AD9A-15EAA8A22B47}"/>
              </a:ext>
            </a:extLst>
          </p:cNvPr>
          <p:cNvSpPr txBox="1"/>
          <p:nvPr/>
        </p:nvSpPr>
        <p:spPr>
          <a:xfrm>
            <a:off x="5497198" y="2346841"/>
            <a:ext cx="17527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600" dirty="0"/>
              <a:t>Enhance Knowledge Transfer</a:t>
            </a:r>
          </a:p>
          <a:p>
            <a:pPr marL="285750" indent="-285750">
              <a:buFontTx/>
              <a:buChar char="-"/>
            </a:pPr>
            <a:endParaRPr lang="en-US" sz="1600" dirty="0"/>
          </a:p>
          <a:p>
            <a:pPr marL="285750" indent="-285750">
              <a:buFontTx/>
              <a:buChar char="-"/>
            </a:pPr>
            <a:r>
              <a:rPr lang="en-US" sz="1600" dirty="0"/>
              <a:t>Establish Consensus on Achievable &amp;  Acceptable RSD TI Accuracy for Specific Purposes</a:t>
            </a:r>
          </a:p>
          <a:p>
            <a:pPr marL="285750" indent="-285750">
              <a:buFontTx/>
              <a:buChar char="-"/>
            </a:pPr>
            <a:endParaRPr lang="en-US" sz="1600" dirty="0"/>
          </a:p>
          <a:p>
            <a:pPr marL="285750" indent="-285750">
              <a:buFontTx/>
              <a:buChar char="-"/>
            </a:pPr>
            <a:endParaRPr lang="en-US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5DD537-E4D1-41A9-B9E4-0860C829009A}"/>
              </a:ext>
            </a:extLst>
          </p:cNvPr>
          <p:cNvSpPr txBox="1"/>
          <p:nvPr/>
        </p:nvSpPr>
        <p:spPr>
          <a:xfrm>
            <a:off x="2474496" y="1610578"/>
            <a:ext cx="2764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Benchmark RSD vs. Anemometer TI Bias</a:t>
            </a:r>
          </a:p>
          <a:p>
            <a:pPr marL="285750" indent="-285750">
              <a:buFontTx/>
              <a:buChar char="-"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8B91A39-3C4A-4889-BD02-58ED7CCC5303}"/>
              </a:ext>
            </a:extLst>
          </p:cNvPr>
          <p:cNvSpPr/>
          <p:nvPr/>
        </p:nvSpPr>
        <p:spPr>
          <a:xfrm>
            <a:off x="1818446" y="5060860"/>
            <a:ext cx="37012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Provide Data-driven De facto Best Practice Methods for RSD TI Correction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2CE0490-7C4F-427B-81D1-FA45A1E29092}"/>
              </a:ext>
            </a:extLst>
          </p:cNvPr>
          <p:cNvSpPr/>
          <p:nvPr/>
        </p:nvSpPr>
        <p:spPr>
          <a:xfrm>
            <a:off x="1316822" y="3335719"/>
            <a:ext cx="38463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Evaluate the Accuracy and Precision of “in-house” RSD TI Correction Methods</a:t>
            </a:r>
          </a:p>
        </p:txBody>
      </p:sp>
    </p:spTree>
    <p:extLst>
      <p:ext uri="{BB962C8B-B14F-4D97-AF65-F5344CB8AC3E}">
        <p14:creationId xmlns:p14="http://schemas.microsoft.com/office/powerpoint/2010/main" val="2632049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Microsoft Office PowerPoint</Application>
  <PresentationFormat>Widescreen</PresentationFormat>
  <Paragraphs>64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St. Pe, Alexandra</dc:creator>
  <cp:lastModifiedBy>St. Pe, Alexandra</cp:lastModifiedBy>
  <cp:revision>2</cp:revision>
  <dcterms:created xsi:type="dcterms:W3CDTF">2019-03-05T00:09:24Z</dcterms:created>
  <dcterms:modified xsi:type="dcterms:W3CDTF">2019-03-05T01:19:23Z</dcterms:modified>
</cp:coreProperties>
</file>