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8"/>
  </p:notesMasterIdLst>
  <p:handoutMasterIdLst>
    <p:handoutMasterId r:id="rId29"/>
  </p:handoutMasterIdLst>
  <p:sldIdLst>
    <p:sldId id="375" r:id="rId5"/>
    <p:sldId id="413" r:id="rId6"/>
    <p:sldId id="472" r:id="rId7"/>
    <p:sldId id="468" r:id="rId8"/>
    <p:sldId id="469" r:id="rId9"/>
    <p:sldId id="443" r:id="rId10"/>
    <p:sldId id="444" r:id="rId11"/>
    <p:sldId id="448" r:id="rId12"/>
    <p:sldId id="450" r:id="rId13"/>
    <p:sldId id="454" r:id="rId14"/>
    <p:sldId id="473" r:id="rId15"/>
    <p:sldId id="470" r:id="rId16"/>
    <p:sldId id="471" r:id="rId17"/>
    <p:sldId id="460" r:id="rId18"/>
    <p:sldId id="463" r:id="rId19"/>
    <p:sldId id="467" r:id="rId20"/>
    <p:sldId id="461" r:id="rId21"/>
    <p:sldId id="457" r:id="rId22"/>
    <p:sldId id="458" r:id="rId23"/>
    <p:sldId id="462" r:id="rId24"/>
    <p:sldId id="459" r:id="rId25"/>
    <p:sldId id="466" r:id="rId26"/>
    <p:sldId id="436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Pontbriand" initials="PP" lastIdx="1" clrIdx="0">
    <p:extLst>
      <p:ext uri="{19B8F6BF-5375-455C-9EA6-DF929625EA0E}">
        <p15:presenceInfo xmlns:p15="http://schemas.microsoft.com/office/powerpoint/2012/main" userId="S-1-5-21-411386343-361619694-3798782494-5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77C0"/>
    <a:srgbClr val="6A737B"/>
    <a:srgbClr val="FFF2D5"/>
    <a:srgbClr val="73547C"/>
    <a:srgbClr val="F37421"/>
    <a:srgbClr val="000000"/>
    <a:srgbClr val="0076C0"/>
    <a:srgbClr val="7686C2"/>
    <a:srgbClr val="FDB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5" autoAdjust="0"/>
    <p:restoredTop sz="92449" autoAdjust="0"/>
  </p:normalViewPr>
  <p:slideViewPr>
    <p:cSldViewPr>
      <p:cViewPr varScale="1">
        <p:scale>
          <a:sx n="66" d="100"/>
          <a:sy n="66" d="100"/>
        </p:scale>
        <p:origin x="1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8907EE-02DA-48F7-89C6-650A70CF9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A640C-8D4A-4EA5-9900-83EA68885B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D97212-68C6-4004-A3A3-DF8AA4F8C319}" type="datetimeFigureOut">
              <a:rPr lang="en-US"/>
              <a:pPr>
                <a:defRPr/>
              </a:pPr>
              <a:t>6/25/2019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5CC61-0654-4327-A986-590A209320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C1C45-0F43-48C0-B002-C9B3D43E68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10BEB4-104C-48ED-94EB-37E4DD7317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EC3EFB0-BA73-456B-9B5F-DD38C5D8D7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2FDA0D-68A5-45FB-ACCD-D31E58A20D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64210CE-18C0-4DF9-AC28-F46979367E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2883CD0-1746-4C63-903F-6258CB6241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4553A76-C814-4FA7-B74A-72C53FD5AE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4FC98D9-37AA-4B45-9443-2C1146331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9B51DE-F790-4E09-8E4D-3BE6A6F8C8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BA7BAF0-412B-44DF-B273-45C05AB7D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D1871DB-4D92-4FC3-80FA-CDF618368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89562FE-3719-4BDB-9857-A4A97C1FC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919D28-1A9F-49EA-85B5-546247B167D9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449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0224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7957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824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107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332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6872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9216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6949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388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249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1634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5815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8ABF3210-12E8-4068-90CC-3F6CBE00B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E3336909-1B94-443F-B1B9-276E38615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4405EE39-DB1E-4C41-B9B6-7F61EE16B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3CC693-DC6E-4220-9705-D7F6F3F4F76B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4788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8ABF3210-12E8-4068-90CC-3F6CBE00B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E3336909-1B94-443F-B1B9-276E38615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4405EE39-DB1E-4C41-B9B6-7F61EE16B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3CC693-DC6E-4220-9705-D7F6F3F4F76B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443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570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080567F-A717-4862-96FC-C1019FA817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818F6E-E886-4DB1-97AA-20BA4B757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3A16C39-8C44-4405-BDE6-2CE4C41429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AC44BE1-3192-4FD7-8645-2E8EA8B5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the consortium. The have people involved stand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155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084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393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938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B6D1926-E37F-4EF8-80DA-FA4AE876C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4190"/>
            <a:ext cx="10899648" cy="362055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>
              <a:defRPr sz="2133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BC18B2-A7D4-44C5-A617-C4B1B2D61B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415618"/>
            <a:ext cx="508000" cy="366183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6A737B"/>
                </a:solidFill>
                <a:latin typeface="+mj-lt"/>
              </a:defRPr>
            </a:lvl1pPr>
          </a:lstStyle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5DE1F-461A-4EBA-B5C2-75BBD811E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3190" y="26158"/>
            <a:ext cx="1704506" cy="10243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1874812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7C344-F9EF-4AC3-8D18-7D5FCA76E2D4}"/>
              </a:ext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5333CA64-897E-4D39-A98A-40AC0FDC701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525809" y="2280185"/>
            <a:ext cx="2286000" cy="2313517"/>
          </a:xfrm>
          <a:custGeom>
            <a:avLst/>
            <a:gdLst>
              <a:gd name="T0" fmla="*/ 2147483646 w 232"/>
              <a:gd name="T1" fmla="*/ 2147483646 h 234"/>
              <a:gd name="T2" fmla="*/ 2147483646 w 232"/>
              <a:gd name="T3" fmla="*/ 2147483646 h 234"/>
              <a:gd name="T4" fmla="*/ 2147483646 w 232"/>
              <a:gd name="T5" fmla="*/ 2147483646 h 234"/>
              <a:gd name="T6" fmla="*/ 2147483646 w 232"/>
              <a:gd name="T7" fmla="*/ 2147483646 h 234"/>
              <a:gd name="T8" fmla="*/ 2147483646 w 232"/>
              <a:gd name="T9" fmla="*/ 2147483646 h 234"/>
              <a:gd name="T10" fmla="*/ 2147483646 w 232"/>
              <a:gd name="T11" fmla="*/ 2147483646 h 234"/>
              <a:gd name="T12" fmla="*/ 2147483646 w 232"/>
              <a:gd name="T13" fmla="*/ 2147483646 h 234"/>
              <a:gd name="T14" fmla="*/ 2147483646 w 232"/>
              <a:gd name="T15" fmla="*/ 2147483646 h 234"/>
              <a:gd name="T16" fmla="*/ 2147483646 w 232"/>
              <a:gd name="T17" fmla="*/ 2147483646 h 234"/>
              <a:gd name="T18" fmla="*/ 2147483646 w 232"/>
              <a:gd name="T19" fmla="*/ 2147483646 h 234"/>
              <a:gd name="T20" fmla="*/ 2147483646 w 232"/>
              <a:gd name="T21" fmla="*/ 2147483646 h 234"/>
              <a:gd name="T22" fmla="*/ 2147483646 w 232"/>
              <a:gd name="T23" fmla="*/ 2147483646 h 234"/>
              <a:gd name="T24" fmla="*/ 2147483646 w 232"/>
              <a:gd name="T25" fmla="*/ 2147483646 h 234"/>
              <a:gd name="T26" fmla="*/ 2147483646 w 232"/>
              <a:gd name="T27" fmla="*/ 2147483646 h 234"/>
              <a:gd name="T28" fmla="*/ 2147483646 w 232"/>
              <a:gd name="T29" fmla="*/ 2147483646 h 234"/>
              <a:gd name="T30" fmla="*/ 2147483646 w 232"/>
              <a:gd name="T31" fmla="*/ 2147483646 h 234"/>
              <a:gd name="T32" fmla="*/ 2147483646 w 232"/>
              <a:gd name="T33" fmla="*/ 2147483646 h 234"/>
              <a:gd name="T34" fmla="*/ 2147483646 w 232"/>
              <a:gd name="T35" fmla="*/ 2147483646 h 234"/>
              <a:gd name="T36" fmla="*/ 2147483646 w 232"/>
              <a:gd name="T37" fmla="*/ 2147483646 h 234"/>
              <a:gd name="T38" fmla="*/ 2147483646 w 232"/>
              <a:gd name="T39" fmla="*/ 2147483646 h 234"/>
              <a:gd name="T40" fmla="*/ 2147483646 w 232"/>
              <a:gd name="T41" fmla="*/ 2147483646 h 234"/>
              <a:gd name="T42" fmla="*/ 2147483646 w 232"/>
              <a:gd name="T43" fmla="*/ 2147483646 h 234"/>
              <a:gd name="T44" fmla="*/ 2147483646 w 232"/>
              <a:gd name="T45" fmla="*/ 2147483646 h 234"/>
              <a:gd name="T46" fmla="*/ 2147483646 w 232"/>
              <a:gd name="T47" fmla="*/ 2147483646 h 234"/>
              <a:gd name="T48" fmla="*/ 2147483646 w 232"/>
              <a:gd name="T49" fmla="*/ 2147483646 h 234"/>
              <a:gd name="T50" fmla="*/ 2147483646 w 232"/>
              <a:gd name="T51" fmla="*/ 2147483646 h 234"/>
              <a:gd name="T52" fmla="*/ 2147483646 w 232"/>
              <a:gd name="T53" fmla="*/ 2147483646 h 234"/>
              <a:gd name="T54" fmla="*/ 2147483646 w 232"/>
              <a:gd name="T55" fmla="*/ 2147483646 h 234"/>
              <a:gd name="T56" fmla="*/ 2147483646 w 232"/>
              <a:gd name="T57" fmla="*/ 2147483646 h 234"/>
              <a:gd name="T58" fmla="*/ 2147483646 w 232"/>
              <a:gd name="T59" fmla="*/ 2147483646 h 234"/>
              <a:gd name="T60" fmla="*/ 2147483646 w 232"/>
              <a:gd name="T61" fmla="*/ 0 h 234"/>
              <a:gd name="T62" fmla="*/ 2147483646 w 232"/>
              <a:gd name="T63" fmla="*/ 2147483646 h 234"/>
              <a:gd name="T64" fmla="*/ 2147483646 w 232"/>
              <a:gd name="T65" fmla="*/ 2147483646 h 234"/>
              <a:gd name="T66" fmla="*/ 2147483646 w 232"/>
              <a:gd name="T67" fmla="*/ 2147483646 h 234"/>
              <a:gd name="T68" fmla="*/ 2147483646 w 232"/>
              <a:gd name="T69" fmla="*/ 2147483646 h 234"/>
              <a:gd name="T70" fmla="*/ 2147483646 w 232"/>
              <a:gd name="T71" fmla="*/ 2147483646 h 234"/>
              <a:gd name="T72" fmla="*/ 2147483646 w 232"/>
              <a:gd name="T73" fmla="*/ 2147483646 h 234"/>
              <a:gd name="T74" fmla="*/ 2147483646 w 232"/>
              <a:gd name="T75" fmla="*/ 2147483646 h 234"/>
              <a:gd name="T76" fmla="*/ 2147483646 w 232"/>
              <a:gd name="T77" fmla="*/ 2147483646 h 234"/>
              <a:gd name="T78" fmla="*/ 2147483646 w 232"/>
              <a:gd name="T79" fmla="*/ 2147483646 h 234"/>
              <a:gd name="T80" fmla="*/ 2147483646 w 232"/>
              <a:gd name="T81" fmla="*/ 2147483646 h 234"/>
              <a:gd name="T82" fmla="*/ 2147483646 w 232"/>
              <a:gd name="T83" fmla="*/ 2147483646 h 234"/>
              <a:gd name="T84" fmla="*/ 2147483646 w 232"/>
              <a:gd name="T85" fmla="*/ 2147483646 h 234"/>
              <a:gd name="T86" fmla="*/ 2147483646 w 232"/>
              <a:gd name="T87" fmla="*/ 2147483646 h 234"/>
              <a:gd name="T88" fmla="*/ 2147483646 w 232"/>
              <a:gd name="T89" fmla="*/ 2147483646 h 234"/>
              <a:gd name="T90" fmla="*/ 2147483646 w 232"/>
              <a:gd name="T91" fmla="*/ 2147483646 h 234"/>
              <a:gd name="T92" fmla="*/ 2147483646 w 232"/>
              <a:gd name="T93" fmla="*/ 2147483646 h 234"/>
              <a:gd name="T94" fmla="*/ 2147483646 w 232"/>
              <a:gd name="T95" fmla="*/ 2147483646 h 234"/>
              <a:gd name="T96" fmla="*/ 2147483646 w 232"/>
              <a:gd name="T97" fmla="*/ 2147483646 h 234"/>
              <a:gd name="T98" fmla="*/ 2147483646 w 232"/>
              <a:gd name="T99" fmla="*/ 2147483646 h 234"/>
              <a:gd name="T100" fmla="*/ 2147483646 w 232"/>
              <a:gd name="T101" fmla="*/ 2147483646 h 234"/>
              <a:gd name="T102" fmla="*/ 2147483646 w 232"/>
              <a:gd name="T103" fmla="*/ 2147483646 h 234"/>
              <a:gd name="T104" fmla="*/ 2147483646 w 232"/>
              <a:gd name="T105" fmla="*/ 2147483646 h 234"/>
              <a:gd name="T106" fmla="*/ 2147483646 w 232"/>
              <a:gd name="T107" fmla="*/ 2147483646 h 234"/>
              <a:gd name="T108" fmla="*/ 2147483646 w 232"/>
              <a:gd name="T109" fmla="*/ 2147483646 h 234"/>
              <a:gd name="T110" fmla="*/ 2147483646 w 232"/>
              <a:gd name="T111" fmla="*/ 2147483646 h 2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2" h="234">
                <a:moveTo>
                  <a:pt x="232" y="0"/>
                </a:moveTo>
                <a:cubicBezTo>
                  <a:pt x="164" y="12"/>
                  <a:pt x="164" y="12"/>
                  <a:pt x="164" y="12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54" y="56"/>
                  <a:pt x="154" y="56"/>
                  <a:pt x="154" y="56"/>
                </a:cubicBezTo>
                <a:cubicBezTo>
                  <a:pt x="153" y="56"/>
                  <a:pt x="153" y="56"/>
                  <a:pt x="153" y="56"/>
                </a:cubicBezTo>
                <a:cubicBezTo>
                  <a:pt x="152" y="56"/>
                  <a:pt x="152" y="56"/>
                  <a:pt x="151" y="56"/>
                </a:cubicBezTo>
                <a:cubicBezTo>
                  <a:pt x="151" y="56"/>
                  <a:pt x="151" y="57"/>
                  <a:pt x="150" y="57"/>
                </a:cubicBezTo>
                <a:cubicBezTo>
                  <a:pt x="150" y="57"/>
                  <a:pt x="150" y="57"/>
                  <a:pt x="149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3"/>
                  <a:pt x="90" y="63"/>
                  <a:pt x="90" y="63"/>
                </a:cubicBezTo>
                <a:cubicBezTo>
                  <a:pt x="90" y="63"/>
                  <a:pt x="90" y="63"/>
                  <a:pt x="89" y="63"/>
                </a:cubicBezTo>
                <a:cubicBezTo>
                  <a:pt x="89" y="63"/>
                  <a:pt x="89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7" y="63"/>
                  <a:pt x="87" y="63"/>
                  <a:pt x="87" y="63"/>
                </a:cubicBezTo>
                <a:cubicBezTo>
                  <a:pt x="86" y="63"/>
                  <a:pt x="86" y="63"/>
                  <a:pt x="86" y="64"/>
                </a:cubicBezTo>
                <a:cubicBezTo>
                  <a:pt x="86" y="64"/>
                  <a:pt x="85" y="64"/>
                  <a:pt x="85" y="64"/>
                </a:cubicBezTo>
                <a:cubicBezTo>
                  <a:pt x="95" y="24"/>
                  <a:pt x="95" y="24"/>
                  <a:pt x="95" y="24"/>
                </a:cubicBezTo>
                <a:cubicBezTo>
                  <a:pt x="51" y="32"/>
                  <a:pt x="51" y="32"/>
                  <a:pt x="51" y="32"/>
                </a:cubicBezTo>
                <a:cubicBezTo>
                  <a:pt x="38" y="74"/>
                  <a:pt x="38" y="74"/>
                  <a:pt x="38" y="74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71"/>
                  <a:pt x="78" y="71"/>
                  <a:pt x="78" y="72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8" y="72"/>
                  <a:pt x="78" y="73"/>
                </a:cubicBezTo>
                <a:cubicBezTo>
                  <a:pt x="77" y="73"/>
                  <a:pt x="77" y="73"/>
                  <a:pt x="77" y="74"/>
                </a:cubicBezTo>
                <a:cubicBezTo>
                  <a:pt x="77" y="74"/>
                  <a:pt x="77" y="74"/>
                  <a:pt x="77" y="75"/>
                </a:cubicBezTo>
                <a:cubicBezTo>
                  <a:pt x="77" y="75"/>
                  <a:pt x="77" y="75"/>
                  <a:pt x="77" y="76"/>
                </a:cubicBezTo>
                <a:cubicBezTo>
                  <a:pt x="77" y="76"/>
                  <a:pt x="77" y="76"/>
                  <a:pt x="77" y="77"/>
                </a:cubicBezTo>
                <a:cubicBezTo>
                  <a:pt x="36" y="80"/>
                  <a:pt x="36" y="80"/>
                  <a:pt x="36" y="8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3" y="130"/>
                  <a:pt x="63" y="131"/>
                  <a:pt x="63" y="131"/>
                </a:cubicBezTo>
                <a:cubicBezTo>
                  <a:pt x="63" y="132"/>
                  <a:pt x="62" y="132"/>
                  <a:pt x="62" y="132"/>
                </a:cubicBezTo>
                <a:cubicBezTo>
                  <a:pt x="62" y="133"/>
                  <a:pt x="62" y="133"/>
                  <a:pt x="62" y="134"/>
                </a:cubicBezTo>
                <a:cubicBezTo>
                  <a:pt x="62" y="134"/>
                  <a:pt x="61" y="135"/>
                  <a:pt x="61" y="135"/>
                </a:cubicBezTo>
                <a:cubicBezTo>
                  <a:pt x="61" y="135"/>
                  <a:pt x="61" y="136"/>
                  <a:pt x="61" y="136"/>
                </a:cubicBezTo>
                <a:cubicBezTo>
                  <a:pt x="61" y="136"/>
                  <a:pt x="61" y="137"/>
                  <a:pt x="61" y="137"/>
                </a:cubicBezTo>
                <a:cubicBezTo>
                  <a:pt x="61" y="137"/>
                  <a:pt x="61" y="138"/>
                  <a:pt x="61" y="138"/>
                </a:cubicBezTo>
                <a:cubicBezTo>
                  <a:pt x="61" y="138"/>
                  <a:pt x="61" y="139"/>
                  <a:pt x="61" y="139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0" y="194"/>
                  <a:pt x="0" y="194"/>
                  <a:pt x="0" y="194"/>
                </a:cubicBezTo>
                <a:cubicBezTo>
                  <a:pt x="50" y="203"/>
                  <a:pt x="50" y="203"/>
                  <a:pt x="50" y="203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65" y="146"/>
                  <a:pt x="66" y="146"/>
                  <a:pt x="66" y="146"/>
                </a:cubicBezTo>
                <a:cubicBezTo>
                  <a:pt x="66" y="146"/>
                  <a:pt x="66" y="146"/>
                  <a:pt x="67" y="146"/>
                </a:cubicBezTo>
                <a:cubicBezTo>
                  <a:pt x="67" y="146"/>
                  <a:pt x="67" y="146"/>
                  <a:pt x="67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9" y="146"/>
                  <a:pt x="69" y="146"/>
                  <a:pt x="69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122" y="216"/>
                  <a:pt x="122" y="216"/>
                  <a:pt x="122" y="216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4" y="150"/>
                  <a:pt x="134" y="150"/>
                </a:cubicBezTo>
                <a:cubicBezTo>
                  <a:pt x="134" y="150"/>
                  <a:pt x="135" y="150"/>
                  <a:pt x="135" y="150"/>
                </a:cubicBezTo>
                <a:cubicBezTo>
                  <a:pt x="135" y="151"/>
                  <a:pt x="136" y="151"/>
                  <a:pt x="136" y="151"/>
                </a:cubicBezTo>
                <a:cubicBezTo>
                  <a:pt x="136" y="151"/>
                  <a:pt x="137" y="151"/>
                  <a:pt x="137" y="151"/>
                </a:cubicBezTo>
                <a:cubicBezTo>
                  <a:pt x="138" y="151"/>
                  <a:pt x="138" y="151"/>
                  <a:pt x="138" y="151"/>
                </a:cubicBezTo>
                <a:cubicBezTo>
                  <a:pt x="139" y="151"/>
                  <a:pt x="139" y="151"/>
                  <a:pt x="140" y="151"/>
                </a:cubicBezTo>
                <a:cubicBezTo>
                  <a:pt x="140" y="151"/>
                  <a:pt x="140" y="151"/>
                  <a:pt x="141" y="151"/>
                </a:cubicBezTo>
                <a:cubicBezTo>
                  <a:pt x="141" y="150"/>
                  <a:pt x="142" y="150"/>
                  <a:pt x="142" y="150"/>
                </a:cubicBezTo>
                <a:cubicBezTo>
                  <a:pt x="131" y="218"/>
                  <a:pt x="131" y="218"/>
                  <a:pt x="131" y="218"/>
                </a:cubicBezTo>
                <a:cubicBezTo>
                  <a:pt x="220" y="234"/>
                  <a:pt x="220" y="234"/>
                  <a:pt x="220" y="234"/>
                </a:cubicBezTo>
                <a:cubicBezTo>
                  <a:pt x="225" y="147"/>
                  <a:pt x="225" y="147"/>
                  <a:pt x="225" y="147"/>
                </a:cubicBezTo>
                <a:cubicBezTo>
                  <a:pt x="150" y="143"/>
                  <a:pt x="150" y="143"/>
                  <a:pt x="150" y="143"/>
                </a:cubicBezTo>
                <a:cubicBezTo>
                  <a:pt x="150" y="143"/>
                  <a:pt x="150" y="142"/>
                  <a:pt x="151" y="142"/>
                </a:cubicBezTo>
                <a:cubicBezTo>
                  <a:pt x="151" y="142"/>
                  <a:pt x="151" y="141"/>
                  <a:pt x="151" y="141"/>
                </a:cubicBezTo>
                <a:cubicBezTo>
                  <a:pt x="151" y="141"/>
                  <a:pt x="151" y="140"/>
                  <a:pt x="151" y="140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2" y="138"/>
                  <a:pt x="152" y="138"/>
                  <a:pt x="152" y="137"/>
                </a:cubicBezTo>
                <a:cubicBezTo>
                  <a:pt x="152" y="136"/>
                  <a:pt x="152" y="136"/>
                  <a:pt x="152" y="135"/>
                </a:cubicBezTo>
                <a:cubicBezTo>
                  <a:pt x="151" y="135"/>
                  <a:pt x="151" y="134"/>
                  <a:pt x="151" y="134"/>
                </a:cubicBezTo>
                <a:cubicBezTo>
                  <a:pt x="151" y="133"/>
                  <a:pt x="151" y="133"/>
                  <a:pt x="151" y="132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9" y="65"/>
                  <a:pt x="229" y="65"/>
                  <a:pt x="229" y="65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61" y="70"/>
                  <a:pt x="161" y="69"/>
                  <a:pt x="161" y="69"/>
                </a:cubicBezTo>
                <a:cubicBezTo>
                  <a:pt x="161" y="69"/>
                  <a:pt x="161" y="68"/>
                  <a:pt x="162" y="68"/>
                </a:cubicBezTo>
                <a:cubicBezTo>
                  <a:pt x="162" y="67"/>
                  <a:pt x="162" y="67"/>
                  <a:pt x="162" y="67"/>
                </a:cubicBezTo>
                <a:cubicBezTo>
                  <a:pt x="162" y="66"/>
                  <a:pt x="162" y="66"/>
                  <a:pt x="162" y="65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2" y="64"/>
                  <a:pt x="162" y="64"/>
                  <a:pt x="162" y="63"/>
                </a:cubicBezTo>
                <a:cubicBezTo>
                  <a:pt x="162" y="63"/>
                  <a:pt x="162" y="63"/>
                  <a:pt x="162" y="63"/>
                </a:cubicBezTo>
                <a:cubicBezTo>
                  <a:pt x="229" y="57"/>
                  <a:pt x="229" y="57"/>
                  <a:pt x="229" y="57"/>
                </a:cubicBezTo>
                <a:lnTo>
                  <a:pt x="232" y="0"/>
                </a:lnTo>
                <a:close/>
                <a:moveTo>
                  <a:pt x="141" y="65"/>
                </a:moveTo>
                <a:cubicBezTo>
                  <a:pt x="141" y="65"/>
                  <a:pt x="141" y="65"/>
                  <a:pt x="141" y="65"/>
                </a:cubicBezTo>
                <a:cubicBezTo>
                  <a:pt x="141" y="66"/>
                  <a:pt x="140" y="66"/>
                  <a:pt x="140" y="66"/>
                </a:cubicBezTo>
                <a:cubicBezTo>
                  <a:pt x="140" y="66"/>
                  <a:pt x="140" y="66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8"/>
                  <a:pt x="140" y="68"/>
                  <a:pt x="140" y="68"/>
                </a:cubicBezTo>
                <a:cubicBezTo>
                  <a:pt x="140" y="69"/>
                  <a:pt x="140" y="69"/>
                  <a:pt x="140" y="70"/>
                </a:cubicBezTo>
                <a:cubicBezTo>
                  <a:pt x="140" y="70"/>
                  <a:pt x="140" y="70"/>
                  <a:pt x="140" y="71"/>
                </a:cubicBezTo>
                <a:cubicBezTo>
                  <a:pt x="140" y="71"/>
                  <a:pt x="140" y="71"/>
                  <a:pt x="140" y="72"/>
                </a:cubicBezTo>
                <a:cubicBezTo>
                  <a:pt x="93" y="75"/>
                  <a:pt x="93" y="75"/>
                  <a:pt x="93" y="75"/>
                </a:cubicBezTo>
                <a:cubicBezTo>
                  <a:pt x="93" y="75"/>
                  <a:pt x="94" y="75"/>
                  <a:pt x="94" y="74"/>
                </a:cubicBezTo>
                <a:cubicBezTo>
                  <a:pt x="94" y="74"/>
                  <a:pt x="94" y="74"/>
                  <a:pt x="94" y="73"/>
                </a:cubicBezTo>
                <a:cubicBezTo>
                  <a:pt x="94" y="73"/>
                  <a:pt x="95" y="73"/>
                  <a:pt x="95" y="72"/>
                </a:cubicBezTo>
                <a:cubicBezTo>
                  <a:pt x="95" y="72"/>
                  <a:pt x="95" y="72"/>
                  <a:pt x="95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70"/>
                  <a:pt x="95" y="70"/>
                  <a:pt x="95" y="69"/>
                </a:cubicBezTo>
                <a:cubicBezTo>
                  <a:pt x="95" y="69"/>
                  <a:pt x="95" y="69"/>
                  <a:pt x="95" y="69"/>
                </a:cubicBezTo>
                <a:lnTo>
                  <a:pt x="141" y="65"/>
                </a:lnTo>
                <a:close/>
                <a:moveTo>
                  <a:pt x="71" y="125"/>
                </a:moveTo>
                <a:cubicBezTo>
                  <a:pt x="71" y="125"/>
                  <a:pt x="71" y="125"/>
                  <a:pt x="70" y="125"/>
                </a:cubicBezTo>
                <a:cubicBezTo>
                  <a:pt x="70" y="125"/>
                  <a:pt x="70" y="125"/>
                  <a:pt x="69" y="125"/>
                </a:cubicBezTo>
                <a:cubicBezTo>
                  <a:pt x="81" y="81"/>
                  <a:pt x="81" y="81"/>
                  <a:pt x="81" y="81"/>
                </a:cubicBezTo>
                <a:cubicBezTo>
                  <a:pt x="81" y="81"/>
                  <a:pt x="81" y="81"/>
                  <a:pt x="81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3" y="81"/>
                  <a:pt x="83" y="81"/>
                </a:cubicBezTo>
                <a:cubicBezTo>
                  <a:pt x="83" y="81"/>
                  <a:pt x="84" y="81"/>
                  <a:pt x="84" y="81"/>
                </a:cubicBezTo>
                <a:cubicBezTo>
                  <a:pt x="84" y="81"/>
                  <a:pt x="84" y="81"/>
                  <a:pt x="85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7" y="81"/>
                  <a:pt x="87" y="80"/>
                  <a:pt x="87" y="80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76" y="125"/>
                  <a:pt x="76" y="125"/>
                  <a:pt x="75" y="125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4" y="125"/>
                  <a:pt x="73" y="125"/>
                  <a:pt x="73" y="125"/>
                </a:cubicBezTo>
                <a:cubicBezTo>
                  <a:pt x="73" y="125"/>
                  <a:pt x="72" y="125"/>
                  <a:pt x="72" y="125"/>
                </a:cubicBezTo>
                <a:cubicBezTo>
                  <a:pt x="72" y="125"/>
                  <a:pt x="71" y="125"/>
                  <a:pt x="71" y="125"/>
                </a:cubicBezTo>
                <a:moveTo>
                  <a:pt x="78" y="140"/>
                </a:moveTo>
                <a:cubicBezTo>
                  <a:pt x="78" y="139"/>
                  <a:pt x="78" y="139"/>
                  <a:pt x="79" y="139"/>
                </a:cubicBezTo>
                <a:cubicBezTo>
                  <a:pt x="79" y="138"/>
                  <a:pt x="79" y="138"/>
                  <a:pt x="79" y="138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9" y="136"/>
                  <a:pt x="80" y="136"/>
                  <a:pt x="80" y="136"/>
                </a:cubicBezTo>
                <a:cubicBezTo>
                  <a:pt x="80" y="135"/>
                  <a:pt x="80" y="135"/>
                  <a:pt x="80" y="134"/>
                </a:cubicBezTo>
                <a:cubicBezTo>
                  <a:pt x="80" y="134"/>
                  <a:pt x="80" y="133"/>
                  <a:pt x="80" y="133"/>
                </a:cubicBezTo>
                <a:cubicBezTo>
                  <a:pt x="80" y="133"/>
                  <a:pt x="80" y="132"/>
                  <a:pt x="80" y="132"/>
                </a:cubicBezTo>
                <a:cubicBezTo>
                  <a:pt x="80" y="131"/>
                  <a:pt x="80" y="131"/>
                  <a:pt x="80" y="130"/>
                </a:cubicBezTo>
                <a:cubicBezTo>
                  <a:pt x="130" y="132"/>
                  <a:pt x="130" y="132"/>
                  <a:pt x="130" y="132"/>
                </a:cubicBezTo>
                <a:cubicBezTo>
                  <a:pt x="130" y="132"/>
                  <a:pt x="130" y="133"/>
                  <a:pt x="129" y="133"/>
                </a:cubicBezTo>
                <a:cubicBezTo>
                  <a:pt x="129" y="134"/>
                  <a:pt x="129" y="134"/>
                  <a:pt x="129" y="135"/>
                </a:cubicBezTo>
                <a:cubicBezTo>
                  <a:pt x="128" y="135"/>
                  <a:pt x="128" y="136"/>
                  <a:pt x="128" y="136"/>
                </a:cubicBezTo>
                <a:cubicBezTo>
                  <a:pt x="128" y="137"/>
                  <a:pt x="128" y="137"/>
                  <a:pt x="128" y="138"/>
                </a:cubicBezTo>
                <a:cubicBezTo>
                  <a:pt x="128" y="138"/>
                  <a:pt x="128" y="138"/>
                  <a:pt x="127" y="139"/>
                </a:cubicBezTo>
                <a:cubicBezTo>
                  <a:pt x="127" y="139"/>
                  <a:pt x="127" y="140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ubicBezTo>
                  <a:pt x="127" y="141"/>
                  <a:pt x="128" y="142"/>
                  <a:pt x="128" y="142"/>
                </a:cubicBezTo>
                <a:lnTo>
                  <a:pt x="78" y="140"/>
                </a:lnTo>
                <a:close/>
                <a:moveTo>
                  <a:pt x="146" y="127"/>
                </a:moveTo>
                <a:cubicBezTo>
                  <a:pt x="145" y="127"/>
                  <a:pt x="145" y="127"/>
                  <a:pt x="145" y="127"/>
                </a:cubicBezTo>
                <a:cubicBezTo>
                  <a:pt x="144" y="126"/>
                  <a:pt x="144" y="126"/>
                  <a:pt x="143" y="126"/>
                </a:cubicBezTo>
                <a:cubicBezTo>
                  <a:pt x="143" y="126"/>
                  <a:pt x="143" y="126"/>
                  <a:pt x="142" y="126"/>
                </a:cubicBezTo>
                <a:cubicBezTo>
                  <a:pt x="142" y="126"/>
                  <a:pt x="142" y="126"/>
                  <a:pt x="141" y="126"/>
                </a:cubicBezTo>
                <a:cubicBezTo>
                  <a:pt x="141" y="126"/>
                  <a:pt x="140" y="126"/>
                  <a:pt x="140" y="126"/>
                </a:cubicBezTo>
                <a:cubicBezTo>
                  <a:pt x="140" y="126"/>
                  <a:pt x="139" y="126"/>
                  <a:pt x="139" y="126"/>
                </a:cubicBezTo>
                <a:cubicBezTo>
                  <a:pt x="139" y="126"/>
                  <a:pt x="138" y="126"/>
                  <a:pt x="138" y="126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6" y="76"/>
                  <a:pt x="146" y="76"/>
                  <a:pt x="146" y="77"/>
                </a:cubicBezTo>
                <a:cubicBezTo>
                  <a:pt x="146" y="77"/>
                  <a:pt x="147" y="77"/>
                  <a:pt x="147" y="77"/>
                </a:cubicBezTo>
                <a:cubicBezTo>
                  <a:pt x="147" y="77"/>
                  <a:pt x="148" y="77"/>
                  <a:pt x="148" y="77"/>
                </a:cubicBezTo>
                <a:cubicBezTo>
                  <a:pt x="148" y="77"/>
                  <a:pt x="149" y="77"/>
                  <a:pt x="149" y="77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51" y="77"/>
                  <a:pt x="151" y="76"/>
                  <a:pt x="151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3" y="76"/>
                  <a:pt x="153" y="76"/>
                  <a:pt x="154" y="76"/>
                </a:cubicBezTo>
                <a:lnTo>
                  <a:pt x="146" y="1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F76DF84F-5B3F-444B-8F5E-CA844906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0785" y="372533"/>
            <a:ext cx="1325033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E34DB2-2497-4BD4-82D8-122AC68FF101}"/>
              </a:ext>
            </a:extLst>
          </p:cNvPr>
          <p:cNvCxnSpPr/>
          <p:nvPr userDrawn="1"/>
        </p:nvCxnSpPr>
        <p:spPr>
          <a:xfrm>
            <a:off x="5960533" y="2806700"/>
            <a:ext cx="6231467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5C0EBB-98D9-4BB9-869E-F7CF0D4665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60534" y="2108200"/>
            <a:ext cx="61849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733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SOLAR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B4FFD05-2433-475E-B056-6F638B8471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1063" y="3162300"/>
            <a:ext cx="5864755" cy="224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0089500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7C344-F9EF-4AC3-8D18-7D5FCA76E2D4}"/>
              </a:ext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F76DF84F-5B3F-444B-8F5E-CA844906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0785" y="372533"/>
            <a:ext cx="1325033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E34DB2-2497-4BD4-82D8-122AC68FF101}"/>
              </a:ext>
            </a:extLst>
          </p:cNvPr>
          <p:cNvCxnSpPr/>
          <p:nvPr userDrawn="1"/>
        </p:nvCxnSpPr>
        <p:spPr>
          <a:xfrm>
            <a:off x="5960533" y="2806700"/>
            <a:ext cx="6231467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5C0EBB-98D9-4BB9-869E-F7CF0D4665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60534" y="2108200"/>
            <a:ext cx="61849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733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B4FFD05-2433-475E-B056-6F638B8471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1063" y="3162300"/>
            <a:ext cx="5864755" cy="224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6179F248-34E6-4DE5-8EF9-5B1E018FA2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18" t="-9088"/>
          <a:stretch>
            <a:fillRect/>
          </a:stretch>
        </p:blipFill>
        <p:spPr bwMode="auto">
          <a:xfrm>
            <a:off x="1152217" y="2370144"/>
            <a:ext cx="303318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9417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&amp;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7C344-F9EF-4AC3-8D18-7D5FCA76E2D4}"/>
              </a:ext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02CF84-A429-49C2-BA08-1365DB8E43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19" r="-7922"/>
          <a:stretch>
            <a:fillRect/>
          </a:stretch>
        </p:blipFill>
        <p:spPr bwMode="auto">
          <a:xfrm>
            <a:off x="1246409" y="2154244"/>
            <a:ext cx="2844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F76DF84F-5B3F-444B-8F5E-CA844906F2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0785" y="372533"/>
            <a:ext cx="1325033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E34DB2-2497-4BD4-82D8-122AC68FF101}"/>
              </a:ext>
            </a:extLst>
          </p:cNvPr>
          <p:cNvCxnSpPr/>
          <p:nvPr userDrawn="1"/>
        </p:nvCxnSpPr>
        <p:spPr>
          <a:xfrm>
            <a:off x="5960533" y="2806700"/>
            <a:ext cx="6231467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5C0EBB-98D9-4BB9-869E-F7CF0D4665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60534" y="2108200"/>
            <a:ext cx="61849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733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T&amp;D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B4FFD05-2433-475E-B056-6F638B8471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1063" y="3162300"/>
            <a:ext cx="5864755" cy="224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74838446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6C9C1C-0C00-49D9-A300-B21A999E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81" b="8749"/>
          <a:stretch/>
        </p:blipFill>
        <p:spPr>
          <a:xfrm>
            <a:off x="0" y="883360"/>
            <a:ext cx="12192000" cy="5898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8760F8-3A0B-42BF-81AE-CAB0C1992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8921"/>
            <a:ext cx="10899648" cy="48274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>
              <a:defRPr sz="2133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Our vision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4EE6B5F-2E81-4D2D-B950-5074F58EA4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3168" y="1232169"/>
            <a:ext cx="5097293" cy="33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spcAft>
                <a:spcPts val="1600"/>
              </a:spcAft>
              <a:defRPr/>
            </a:pPr>
            <a:r>
              <a:rPr lang="en-GB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create a future where everyone has access to affordable low carbon energy</a:t>
            </a:r>
          </a:p>
        </p:txBody>
      </p:sp>
    </p:spTree>
    <p:extLst>
      <p:ext uri="{BB962C8B-B14F-4D97-AF65-F5344CB8AC3E}">
        <p14:creationId xmlns:p14="http://schemas.microsoft.com/office/powerpoint/2010/main" val="81434508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8F04C3-D4DB-4BD8-A989-0F354471D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431"/>
          <a:stretch/>
        </p:blipFill>
        <p:spPr>
          <a:xfrm>
            <a:off x="0" y="883360"/>
            <a:ext cx="12192000" cy="5898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8760F8-3A0B-42BF-81AE-CAB0C1992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8921"/>
            <a:ext cx="10899648" cy="48274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>
              <a:defRPr sz="2133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Our vision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4EE6B5F-2E81-4D2D-B950-5074F58EA4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52800" y="1232170"/>
            <a:ext cx="8432800" cy="20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spcAft>
                <a:spcPts val="1600"/>
              </a:spcAft>
              <a:defRPr/>
            </a:pPr>
            <a:r>
              <a:rPr lang="en-GB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create a future where everyone has access to affordable low carbon energy</a:t>
            </a:r>
          </a:p>
        </p:txBody>
      </p:sp>
    </p:spTree>
    <p:extLst>
      <p:ext uri="{BB962C8B-B14F-4D97-AF65-F5344CB8AC3E}">
        <p14:creationId xmlns:p14="http://schemas.microsoft.com/office/powerpoint/2010/main" val="406578310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3DE8D3-A68A-42B5-9CDD-ABF9315E7D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31"/>
          <a:stretch/>
        </p:blipFill>
        <p:spPr>
          <a:xfrm>
            <a:off x="0" y="883360"/>
            <a:ext cx="12192000" cy="5898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8760F8-3A0B-42BF-81AE-CAB0C1992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8921"/>
            <a:ext cx="10899648" cy="48274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>
              <a:defRPr sz="2133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Our vision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4EE6B5F-2E81-4D2D-B950-5074F58EA4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52800" y="4445001"/>
            <a:ext cx="8432800" cy="20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spcAft>
                <a:spcPts val="1600"/>
              </a:spcAft>
              <a:defRPr/>
            </a:pPr>
            <a:r>
              <a:rPr lang="en-GB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create a future where everyone has access to affordable low carbon energy</a:t>
            </a:r>
          </a:p>
        </p:txBody>
      </p:sp>
    </p:spTree>
    <p:extLst>
      <p:ext uri="{BB962C8B-B14F-4D97-AF65-F5344CB8AC3E}">
        <p14:creationId xmlns:p14="http://schemas.microsoft.com/office/powerpoint/2010/main" val="179354462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707661-96AF-431E-BB36-CD2849977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0" b="24211"/>
          <a:stretch/>
        </p:blipFill>
        <p:spPr>
          <a:xfrm>
            <a:off x="0" y="883360"/>
            <a:ext cx="12192000" cy="589844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8760F8-3A0B-42BF-81AE-CAB0C1992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8921"/>
            <a:ext cx="10899648" cy="48274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>
              <a:defRPr sz="2133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Our vision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4EE6B5F-2E81-4D2D-B950-5074F58EA4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52800" y="4445001"/>
            <a:ext cx="8432800" cy="20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spcAft>
                <a:spcPts val="1600"/>
              </a:spcAft>
              <a:defRPr/>
            </a:pPr>
            <a:r>
              <a:rPr lang="en-GB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create a future where everyone has access to affordable low carbon energy</a:t>
            </a:r>
          </a:p>
        </p:txBody>
      </p:sp>
    </p:spTree>
    <p:extLst>
      <p:ext uri="{BB962C8B-B14F-4D97-AF65-F5344CB8AC3E}">
        <p14:creationId xmlns:p14="http://schemas.microsoft.com/office/powerpoint/2010/main" val="334609073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4E9189-3680-48AD-8A9E-C1025EAD2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36"/>
          <a:stretch/>
        </p:blipFill>
        <p:spPr>
          <a:xfrm>
            <a:off x="0" y="884911"/>
            <a:ext cx="12192000" cy="58968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8760F8-3A0B-42BF-81AE-CAB0C1992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8921"/>
            <a:ext cx="10899648" cy="48274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>
              <a:defRPr sz="2133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Our vision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4EE6B5F-2E81-4D2D-B950-5074F58EA4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52800" y="1232170"/>
            <a:ext cx="8432800" cy="20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spcAft>
                <a:spcPts val="1600"/>
              </a:spcAft>
              <a:defRPr/>
            </a:pPr>
            <a:r>
              <a:rPr lang="en-GB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create a future where everyone has access to affordable low carbon energy</a:t>
            </a:r>
          </a:p>
        </p:txBody>
      </p:sp>
    </p:spTree>
    <p:extLst>
      <p:ext uri="{BB962C8B-B14F-4D97-AF65-F5344CB8AC3E}">
        <p14:creationId xmlns:p14="http://schemas.microsoft.com/office/powerpoint/2010/main" val="36085792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8760F8-3A0B-42BF-81AE-CAB0C1992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8921"/>
            <a:ext cx="10899648" cy="48274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>
              <a:defRPr sz="2133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Our values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CF1800-CBD1-4B81-B5A5-2A3D0C9E6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61" b="1204"/>
          <a:stretch/>
        </p:blipFill>
        <p:spPr>
          <a:xfrm>
            <a:off x="0" y="884911"/>
            <a:ext cx="12192000" cy="5896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58B745-91DA-4971-A7F9-D6447BBCE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9200" y="76200"/>
            <a:ext cx="4600448" cy="7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40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741AF3-2DDD-45E7-9384-9466D085B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65"/>
          <a:stretch/>
        </p:blipFill>
        <p:spPr>
          <a:xfrm>
            <a:off x="0" y="884911"/>
            <a:ext cx="12192000" cy="58968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8760F8-3A0B-42BF-81AE-CAB0C1992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8921"/>
            <a:ext cx="10899648" cy="48274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>
              <a:defRPr sz="2133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Our values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58B745-91DA-4971-A7F9-D6447BBCE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9200" y="76200"/>
            <a:ext cx="4600448" cy="7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091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range (confidential 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B6D1926-E37F-4EF8-80DA-FA4AE876C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4190"/>
            <a:ext cx="10899648" cy="362055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>
              <a:defRPr sz="2133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BC18B2-A7D4-44C5-A617-C4B1B2D61B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415618"/>
            <a:ext cx="508000" cy="366183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6A737B"/>
                </a:solidFill>
                <a:latin typeface="+mj-lt"/>
              </a:defRPr>
            </a:lvl1pPr>
          </a:lstStyle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A0CFB-30C6-48C8-AF4E-DDCCA2084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131" y="1031210"/>
            <a:ext cx="6530236" cy="4442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CAE63-0B40-4A15-BEA6-8BC6704500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3190" y="26158"/>
            <a:ext cx="1704506" cy="10243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2501548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42AB8A-1095-4603-A5D2-71953887A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88" b="172"/>
          <a:stretch/>
        </p:blipFill>
        <p:spPr>
          <a:xfrm>
            <a:off x="0" y="879850"/>
            <a:ext cx="12192000" cy="5901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8760F8-3A0B-42BF-81AE-CAB0C1992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8921"/>
            <a:ext cx="10899648" cy="48274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>
              <a:defRPr sz="2133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Our values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58B745-91DA-4971-A7F9-D6447BBCE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9200" y="76200"/>
            <a:ext cx="4600448" cy="7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582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1F82DD-AB0B-4378-9F66-E47F80CF4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65"/>
          <a:stretch/>
        </p:blipFill>
        <p:spPr>
          <a:xfrm>
            <a:off x="0" y="914400"/>
            <a:ext cx="12192000" cy="58968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8760F8-3A0B-42BF-81AE-CAB0C1992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8921"/>
            <a:ext cx="10899648" cy="48274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>
              <a:defRPr sz="2133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Our values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58B745-91DA-4971-A7F9-D6447BBCE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9200" y="76200"/>
            <a:ext cx="4600448" cy="7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298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4B69DC-1CC0-482A-89FF-2DFF8DEDAD32}"/>
              </a:ext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728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73BD5C-854D-408D-AE5A-10124BB26E62}"/>
              </a:ext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AD1F0C-6EA2-4F3C-A2F4-80C2A0FFA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36"/>
          <a:stretch/>
        </p:blipFill>
        <p:spPr>
          <a:xfrm>
            <a:off x="0" y="1"/>
            <a:ext cx="12192000" cy="6781800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9131EF-3B66-4687-B476-109D4CF6D46D}"/>
              </a:ext>
            </a:extLst>
          </p:cNvPr>
          <p:cNvCxnSpPr/>
          <p:nvPr userDrawn="1"/>
        </p:nvCxnSpPr>
        <p:spPr>
          <a:xfrm>
            <a:off x="1822449" y="3505200"/>
            <a:ext cx="868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71CFB3C-C16B-4A60-94BA-D0FAD433DF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3810000"/>
            <a:ext cx="3352800" cy="20149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134159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3A19A69D-831C-4787-8800-622CE8A62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5A27DB76-29E3-4A95-863C-C897EEFE3B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984" y="404285"/>
            <a:ext cx="1564216" cy="96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0D5B50-719D-4846-B146-39708233A57F}"/>
              </a:ext>
            </a:extLst>
          </p:cNvPr>
          <p:cNvCxnSpPr/>
          <p:nvPr userDrawn="1"/>
        </p:nvCxnSpPr>
        <p:spPr>
          <a:xfrm>
            <a:off x="1752600" y="45466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93E09FF4-E60F-457A-B78F-33120ECD0E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1" y="4794252"/>
            <a:ext cx="7658100" cy="9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238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4B69DC-1CC0-482A-89FF-2DFF8DEDAD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9D335F-DC21-4A49-AE8B-0FDBA09953A6}"/>
              </a:ext>
            </a:extLst>
          </p:cNvPr>
          <p:cNvCxnSpPr/>
          <p:nvPr userDrawn="1"/>
        </p:nvCxnSpPr>
        <p:spPr>
          <a:xfrm>
            <a:off x="599018" y="6172200"/>
            <a:ext cx="109939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20F45A4-B823-4B06-B24B-5908B074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2879"/>
            <a:ext cx="12192000" cy="986444"/>
          </a:xfrm>
          <a:prstGeom prst="rect">
            <a:avLst/>
          </a:prstGeom>
        </p:spPr>
        <p:txBody>
          <a:bodyPr lIns="36000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A2F1E3-4728-4012-8E67-43AE5AFAF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3190" y="26158"/>
            <a:ext cx="1704506" cy="10243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244510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4B69DC-1CC0-482A-89FF-2DFF8DEDAD32}"/>
              </a:ext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46AFD6A1-9ED0-4050-8D3F-748AB3EDC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0785" y="372533"/>
            <a:ext cx="1325033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9D335F-DC21-4A49-AE8B-0FDBA09953A6}"/>
              </a:ext>
            </a:extLst>
          </p:cNvPr>
          <p:cNvCxnSpPr/>
          <p:nvPr userDrawn="1"/>
        </p:nvCxnSpPr>
        <p:spPr>
          <a:xfrm>
            <a:off x="599018" y="6172200"/>
            <a:ext cx="109939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1">
            <a:extLst>
              <a:ext uri="{FF2B5EF4-FFF2-40B4-BE49-F238E27FC236}">
                <a16:creationId xmlns:a16="http://schemas.microsoft.com/office/drawing/2014/main" id="{BE6093E3-AA88-44DA-8AE1-1CA1F9B893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34" y="4730751"/>
            <a:ext cx="8297333" cy="102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3DA7395-5182-4380-90B6-997B693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2879"/>
            <a:ext cx="12192000" cy="986444"/>
          </a:xfrm>
          <a:prstGeom prst="rect">
            <a:avLst/>
          </a:prstGeom>
        </p:spPr>
        <p:txBody>
          <a:bodyPr lIns="36000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582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4B69DC-1CC0-482A-89FF-2DFF8DEDAD32}"/>
              </a:ext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46AFD6A1-9ED0-4050-8D3F-748AB3EDC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0785" y="372533"/>
            <a:ext cx="1325033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9D335F-DC21-4A49-AE8B-0FDBA09953A6}"/>
              </a:ext>
            </a:extLst>
          </p:cNvPr>
          <p:cNvCxnSpPr/>
          <p:nvPr userDrawn="1"/>
        </p:nvCxnSpPr>
        <p:spPr>
          <a:xfrm>
            <a:off x="599018" y="6172200"/>
            <a:ext cx="109939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1">
            <a:extLst>
              <a:ext uri="{FF2B5EF4-FFF2-40B4-BE49-F238E27FC236}">
                <a16:creationId xmlns:a16="http://schemas.microsoft.com/office/drawing/2014/main" id="{BE6093E3-AA88-44DA-8AE1-1CA1F9B893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34" y="4730751"/>
            <a:ext cx="8297333" cy="102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2D51ED2-4CA9-4B95-ACBC-D04C03B8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2879"/>
            <a:ext cx="12192000" cy="986444"/>
          </a:xfrm>
          <a:prstGeom prst="rect">
            <a:avLst/>
          </a:prstGeom>
        </p:spPr>
        <p:txBody>
          <a:bodyPr lIns="36000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907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7C344-F9EF-4AC3-8D18-7D5FCA76E2D4}"/>
              </a:ext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F76DF84F-5B3F-444B-8F5E-CA844906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0785" y="372533"/>
            <a:ext cx="1325033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E34DB2-2497-4BD4-82D8-122AC68FF101}"/>
              </a:ext>
            </a:extLst>
          </p:cNvPr>
          <p:cNvCxnSpPr/>
          <p:nvPr userDrawn="1"/>
        </p:nvCxnSpPr>
        <p:spPr>
          <a:xfrm>
            <a:off x="5960533" y="2806700"/>
            <a:ext cx="6231467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5C0EBB-98D9-4BB9-869E-F7CF0D4665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60534" y="2108200"/>
            <a:ext cx="61849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733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WIND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902B3794-7828-4A6C-94C0-E169FEDF67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519" y="1945175"/>
            <a:ext cx="248496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B4FFD05-2433-475E-B056-6F638B8471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1063" y="3162300"/>
            <a:ext cx="5864755" cy="224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87014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2A71F6-3D9A-4212-8FE8-0449E79C3E8B}"/>
              </a:ext>
            </a:extLst>
          </p:cNvPr>
          <p:cNvSpPr/>
          <p:nvPr userDrawn="1"/>
        </p:nvSpPr>
        <p:spPr>
          <a:xfrm>
            <a:off x="0" y="6777567"/>
            <a:ext cx="12192000" cy="93133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A1E463-2CD0-4434-94A6-428DDF459FFD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848" y="0"/>
            <a:ext cx="947152" cy="584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8C5851-0D14-4D60-9B63-B115B46D7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415618"/>
            <a:ext cx="508000" cy="366183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6A737B"/>
                </a:solidFill>
                <a:latin typeface="+mj-lt"/>
              </a:defRPr>
            </a:lvl1pPr>
          </a:lstStyle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6" r:id="rId1"/>
    <p:sldLayoutId id="2147486354" r:id="rId2"/>
    <p:sldLayoutId id="2147486335" r:id="rId3"/>
    <p:sldLayoutId id="2147486352" r:id="rId4"/>
    <p:sldLayoutId id="2147486353" r:id="rId5"/>
    <p:sldLayoutId id="2147486349" r:id="rId6"/>
    <p:sldLayoutId id="2147486350" r:id="rId7"/>
    <p:sldLayoutId id="2147486351" r:id="rId8"/>
    <p:sldLayoutId id="2147486356" r:id="rId9"/>
    <p:sldLayoutId id="2147486357" r:id="rId10"/>
    <p:sldLayoutId id="2147486358" r:id="rId11"/>
    <p:sldLayoutId id="2147486359" r:id="rId12"/>
    <p:sldLayoutId id="2147486360" r:id="rId13"/>
    <p:sldLayoutId id="2147486361" r:id="rId14"/>
    <p:sldLayoutId id="2147486362" r:id="rId15"/>
    <p:sldLayoutId id="2147486363" r:id="rId16"/>
    <p:sldLayoutId id="2147486364" r:id="rId17"/>
    <p:sldLayoutId id="2147486365" r:id="rId18"/>
    <p:sldLayoutId id="2147486366" r:id="rId19"/>
    <p:sldLayoutId id="2147486368" r:id="rId20"/>
    <p:sldLayoutId id="2147486367" r:id="rId2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26" Type="http://schemas.openxmlformats.org/officeDocument/2006/relationships/image" Target="../media/image48.png"/><Relationship Id="rId3" Type="http://schemas.openxmlformats.org/officeDocument/2006/relationships/image" Target="../media/image25.jpeg"/><Relationship Id="rId21" Type="http://schemas.openxmlformats.org/officeDocument/2006/relationships/image" Target="../media/image43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gif"/><Relationship Id="rId20" Type="http://schemas.openxmlformats.org/officeDocument/2006/relationships/image" Target="../media/image42.jpe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24" Type="http://schemas.openxmlformats.org/officeDocument/2006/relationships/image" Target="../media/image46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gif"/><Relationship Id="rId10" Type="http://schemas.openxmlformats.org/officeDocument/2006/relationships/image" Target="../media/image32.jpe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4.png"/><Relationship Id="rId27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26" Type="http://schemas.openxmlformats.org/officeDocument/2006/relationships/image" Target="../media/image48.png"/><Relationship Id="rId3" Type="http://schemas.openxmlformats.org/officeDocument/2006/relationships/image" Target="../media/image25.jpeg"/><Relationship Id="rId21" Type="http://schemas.openxmlformats.org/officeDocument/2006/relationships/image" Target="../media/image43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.gif"/><Relationship Id="rId20" Type="http://schemas.openxmlformats.org/officeDocument/2006/relationships/image" Target="../media/image42.jpe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24" Type="http://schemas.openxmlformats.org/officeDocument/2006/relationships/image" Target="../media/image46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gif"/><Relationship Id="rId10" Type="http://schemas.openxmlformats.org/officeDocument/2006/relationships/image" Target="../media/image32.jpe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4.png"/><Relationship Id="rId27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http://ci5003sum11.wikispaces.com/WIKI+2+Middle+School+Plastics+Curriculum+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hyperlink" Target="http://ci5003sum11.wikispaces.com/WIKI+2+Middle+School+Plastics+Curriculum+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11" Type="http://schemas.openxmlformats.org/officeDocument/2006/relationships/hyperlink" Target="http://ci5003sum11.wikispaces.com/WIKI+2+Middle+School+Plastics+Curriculum+" TargetMode="External"/><Relationship Id="rId5" Type="http://schemas.openxmlformats.org/officeDocument/2006/relationships/image" Target="../media/image65.png"/><Relationship Id="rId10" Type="http://schemas.openxmlformats.org/officeDocument/2006/relationships/image" Target="../media/image56.gif"/><Relationship Id="rId4" Type="http://schemas.openxmlformats.org/officeDocument/2006/relationships/image" Target="../media/image64.png"/><Relationship Id="rId9" Type="http://schemas.openxmlformats.org/officeDocument/2006/relationships/hyperlink" Target="http://commons.wikimedia.org/wiki/File:Bueno-verde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56.gif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57.png"/><Relationship Id="rId4" Type="http://schemas.openxmlformats.org/officeDocument/2006/relationships/hyperlink" Target="http://ci5003sum11.wikispaces.com/WIKI+2+Middle+School+Plastics+Curriculum+" TargetMode="External"/><Relationship Id="rId9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iels.LaWhite@Vaisala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6A1CD-5082-4EC2-BB65-0D328D0BD6CD}"/>
              </a:ext>
            </a:extLst>
          </p:cNvPr>
          <p:cNvSpPr/>
          <p:nvPr/>
        </p:nvSpPr>
        <p:spPr>
          <a:xfrm>
            <a:off x="0" y="6781800"/>
            <a:ext cx="12192000" cy="90268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30" name="Text Box 11">
            <a:extLst>
              <a:ext uri="{FF2B5EF4-FFF2-40B4-BE49-F238E27FC236}">
                <a16:creationId xmlns:a16="http://schemas.microsoft.com/office/drawing/2014/main" id="{B7B9ADC8-EC6E-48A5-AD75-E9C020C3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62000"/>
            <a:ext cx="88392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sz="3200" b="1" dirty="0"/>
              <a:t>CFARS 2019 Q2 European Update</a:t>
            </a:r>
          </a:p>
          <a:p>
            <a:pPr algn="r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sz="1600" b="1" dirty="0"/>
              <a:t>(Consortium for Advancement of Remote Sensing) 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altLang="en-US" sz="2000" b="1" dirty="0"/>
              <a:t>Philippe Coulombe-Pontbriand</a:t>
            </a:r>
          </a:p>
          <a:p>
            <a:pPr algn="r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sz="2000" b="1" dirty="0"/>
              <a:t>CFARS 25</a:t>
            </a:r>
            <a:r>
              <a:rPr lang="en-GB" altLang="en-US" sz="2000" b="1" baseline="30000" dirty="0"/>
              <a:t>th</a:t>
            </a:r>
            <a:r>
              <a:rPr lang="en-GB" altLang="en-US" sz="2000" b="1" dirty="0"/>
              <a:t> of June 2019</a:t>
            </a:r>
          </a:p>
          <a:p>
            <a:pPr algn="r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altLang="en-US" sz="2000" b="1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0E1D-3372-4E5F-8F54-43997CB8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latin typeface="+mj-lt"/>
              </a:rPr>
              <a:t>CFARS Working Groups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8B91CE3-5934-49A6-9E0E-DF8EAA18D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415622"/>
            <a:ext cx="508000" cy="366183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3" name="Picture 52" descr="Image result for avangrid logo">
            <a:extLst>
              <a:ext uri="{FF2B5EF4-FFF2-40B4-BE49-F238E27FC236}">
                <a16:creationId xmlns:a16="http://schemas.microsoft.com/office/drawing/2014/main" id="{2D68A3B7-9525-4525-846E-9AD6F2ABB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10634" r="8844" b="14413"/>
          <a:stretch/>
        </p:blipFill>
        <p:spPr bwMode="auto">
          <a:xfrm>
            <a:off x="4027696" y="4699597"/>
            <a:ext cx="1001504" cy="5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edpr logo">
            <a:extLst>
              <a:ext uri="{FF2B5EF4-FFF2-40B4-BE49-F238E27FC236}">
                <a16:creationId xmlns:a16="http://schemas.microsoft.com/office/drawing/2014/main" id="{DAAE9B22-801E-415C-BAB5-7D85C555D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8" y="2440368"/>
            <a:ext cx="838864" cy="84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Image result for wood group clean energy logo">
            <a:extLst>
              <a:ext uri="{FF2B5EF4-FFF2-40B4-BE49-F238E27FC236}">
                <a16:creationId xmlns:a16="http://schemas.microsoft.com/office/drawing/2014/main" id="{F180A648-0FCF-419B-B1C7-71ECB28EE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24928" r="27086" b="27587"/>
          <a:stretch/>
        </p:blipFill>
        <p:spPr bwMode="auto">
          <a:xfrm>
            <a:off x="884103" y="3247141"/>
            <a:ext cx="650841" cy="5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9B01AE02-A1D3-443E-BCF1-53B2503F5CE2}"/>
              </a:ext>
            </a:extLst>
          </p:cNvPr>
          <p:cNvSpPr/>
          <p:nvPr/>
        </p:nvSpPr>
        <p:spPr>
          <a:xfrm>
            <a:off x="6775319" y="3347546"/>
            <a:ext cx="1074580" cy="104589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srgbClr val="FFFFFF"/>
              </a:solidFill>
              <a:latin typeface="EON Brix San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6C6FE0-ED0C-4AB8-BAD0-D5FFFA9850B8}"/>
              </a:ext>
            </a:extLst>
          </p:cNvPr>
          <p:cNvGrpSpPr/>
          <p:nvPr/>
        </p:nvGrpSpPr>
        <p:grpSpPr>
          <a:xfrm>
            <a:off x="1371600" y="2740601"/>
            <a:ext cx="3971267" cy="1831399"/>
            <a:chOff x="943884" y="1731273"/>
            <a:chExt cx="2978450" cy="13735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CCF10F-129D-440C-B38F-39AB9207FBE3}"/>
                </a:ext>
              </a:extLst>
            </p:cNvPr>
            <p:cNvSpPr/>
            <p:nvPr/>
          </p:nvSpPr>
          <p:spPr>
            <a:xfrm>
              <a:off x="1244320" y="1731273"/>
              <a:ext cx="2312267" cy="992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GB" altLang="en-US" sz="8000" b="1" dirty="0">
                  <a:solidFill>
                    <a:srgbClr val="F37421"/>
                  </a:solidFill>
                  <a:latin typeface="EON Brix Sans"/>
                </a:rPr>
                <a:t>CFARS</a:t>
              </a:r>
              <a:endParaRPr lang="en-US" sz="8000" dirty="0">
                <a:solidFill>
                  <a:srgbClr val="000000"/>
                </a:solidFill>
                <a:latin typeface="EON Brix San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DD3ECFD-3917-46E7-A224-85E0F5461091}"/>
                </a:ext>
              </a:extLst>
            </p:cNvPr>
            <p:cNvSpPr/>
            <p:nvPr/>
          </p:nvSpPr>
          <p:spPr>
            <a:xfrm>
              <a:off x="943884" y="2481574"/>
              <a:ext cx="2978450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GB" altLang="en-US" sz="2400" b="1" u="sng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C</a:t>
              </a:r>
              <a:r>
                <a:rPr lang="en-GB" altLang="en-US" sz="2400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onsortium </a:t>
              </a:r>
              <a:r>
                <a:rPr lang="en-GB" altLang="en-US" sz="2400" b="1" u="sng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F</a:t>
              </a:r>
              <a:r>
                <a:rPr lang="en-GB" altLang="en-US" sz="2400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or Advancement </a:t>
              </a:r>
              <a:r>
                <a:rPr lang="en-GB" altLang="en-US" sz="2400" b="1" u="sng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R</a:t>
              </a:r>
              <a:r>
                <a:rPr lang="en-GB" altLang="en-US" sz="2400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emote </a:t>
              </a:r>
              <a:r>
                <a:rPr lang="en-GB" altLang="en-US" sz="2400" b="1" u="sng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S</a:t>
              </a:r>
              <a:r>
                <a:rPr lang="en-GB" altLang="en-US" sz="2400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ensing</a:t>
              </a:r>
              <a:endParaRPr lang="en-US" sz="2400" dirty="0">
                <a:solidFill>
                  <a:srgbClr val="000000"/>
                </a:solidFill>
                <a:latin typeface="EON Brix Sans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2D638EF0-44DE-4D27-A68C-2C3B54C72869}"/>
              </a:ext>
            </a:extLst>
          </p:cNvPr>
          <p:cNvSpPr/>
          <p:nvPr/>
        </p:nvSpPr>
        <p:spPr>
          <a:xfrm>
            <a:off x="7685716" y="1225532"/>
            <a:ext cx="4092837" cy="2757127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i="1" dirty="0">
                <a:solidFill>
                  <a:srgbClr val="000000"/>
                </a:solidFill>
                <a:latin typeface="EON Brix Sans"/>
              </a:rPr>
              <a:t>Guidance</a:t>
            </a:r>
            <a:r>
              <a:rPr lang="en-US" sz="3200" dirty="0">
                <a:solidFill>
                  <a:srgbClr val="000000"/>
                </a:solidFill>
                <a:latin typeface="EON Brix Sans"/>
              </a:rPr>
              <a:t> </a:t>
            </a:r>
          </a:p>
          <a:p>
            <a:pPr algn="ctr" defTabSz="1219170"/>
            <a:r>
              <a:rPr lang="en-US" sz="3200" dirty="0">
                <a:solidFill>
                  <a:srgbClr val="000000"/>
                </a:solidFill>
                <a:latin typeface="EON Brix Sans"/>
              </a:rPr>
              <a:t>Working Group</a:t>
            </a:r>
            <a:endParaRPr lang="en-US" sz="1867" dirty="0">
              <a:solidFill>
                <a:srgbClr val="000000"/>
              </a:solidFill>
              <a:latin typeface="EON Brix San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219164C-0BA2-4258-A441-7C4DEBE493CB}"/>
              </a:ext>
            </a:extLst>
          </p:cNvPr>
          <p:cNvSpPr/>
          <p:nvPr/>
        </p:nvSpPr>
        <p:spPr>
          <a:xfrm>
            <a:off x="7685716" y="3722885"/>
            <a:ext cx="4092837" cy="2757127"/>
          </a:xfrm>
          <a:prstGeom prst="ellipse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i="1" dirty="0">
                <a:solidFill>
                  <a:srgbClr val="000000"/>
                </a:solidFill>
                <a:latin typeface="EON Brix Sans"/>
              </a:rPr>
              <a:t>Science</a:t>
            </a:r>
          </a:p>
          <a:p>
            <a:pPr algn="ctr" defTabSz="1219170"/>
            <a:r>
              <a:rPr lang="en-US" sz="3200" dirty="0">
                <a:solidFill>
                  <a:srgbClr val="000000"/>
                </a:solidFill>
                <a:latin typeface="EON Brix Sans"/>
              </a:rPr>
              <a:t>Working Group</a:t>
            </a:r>
            <a:endParaRPr lang="en-US" sz="1867" dirty="0">
              <a:solidFill>
                <a:srgbClr val="000000"/>
              </a:solidFill>
              <a:latin typeface="EON Brix Sans"/>
            </a:endParaRPr>
          </a:p>
        </p:txBody>
      </p:sp>
      <p:pic>
        <p:nvPicPr>
          <p:cNvPr id="32" name="Picture 4" descr="Image result for GE">
            <a:extLst>
              <a:ext uri="{FF2B5EF4-FFF2-40B4-BE49-F238E27FC236}">
                <a16:creationId xmlns:a16="http://schemas.microsoft.com/office/drawing/2014/main" id="{75FD806C-82A4-4D7D-9149-203031AC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1" y="3224793"/>
            <a:ext cx="509196" cy="50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mage result for nordex/acciona windpower logo">
            <a:extLst>
              <a:ext uri="{FF2B5EF4-FFF2-40B4-BE49-F238E27FC236}">
                <a16:creationId xmlns:a16="http://schemas.microsoft.com/office/drawing/2014/main" id="{F262EFF4-C317-443C-AD05-14FA11D87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3" b="15811"/>
          <a:stretch/>
        </p:blipFill>
        <p:spPr bwMode="auto">
          <a:xfrm>
            <a:off x="1472707" y="2323464"/>
            <a:ext cx="2142299" cy="41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Image result for vestas logo">
            <a:extLst>
              <a:ext uri="{FF2B5EF4-FFF2-40B4-BE49-F238E27FC236}">
                <a16:creationId xmlns:a16="http://schemas.microsoft.com/office/drawing/2014/main" id="{E6631016-6DA4-4329-9180-BA7ECD917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3" y="4273742"/>
            <a:ext cx="1056640" cy="2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Image result for siemens logo">
            <a:extLst>
              <a:ext uri="{FF2B5EF4-FFF2-40B4-BE49-F238E27FC236}">
                <a16:creationId xmlns:a16="http://schemas.microsoft.com/office/drawing/2014/main" id="{D7E37C97-C24E-4FCF-8D09-818A473A2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7" y="3851771"/>
            <a:ext cx="1040353" cy="3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Image result for leosphere">
            <a:extLst>
              <a:ext uri="{FF2B5EF4-FFF2-40B4-BE49-F238E27FC236}">
                <a16:creationId xmlns:a16="http://schemas.microsoft.com/office/drawing/2014/main" id="{0B887926-F9AC-4EC6-8B64-26616499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90" y="2015043"/>
            <a:ext cx="743945" cy="7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Image result for arcvera">
            <a:extLst>
              <a:ext uri="{FF2B5EF4-FFF2-40B4-BE49-F238E27FC236}">
                <a16:creationId xmlns:a16="http://schemas.microsoft.com/office/drawing/2014/main" id="{FF972123-D73D-4E95-B1B8-6F52585D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8" y="4590093"/>
            <a:ext cx="1087944" cy="3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4" descr="Image result for dnv gl">
            <a:extLst>
              <a:ext uri="{FF2B5EF4-FFF2-40B4-BE49-F238E27FC236}">
                <a16:creationId xmlns:a16="http://schemas.microsoft.com/office/drawing/2014/main" id="{DEC84ABD-5317-4EA3-8FC5-EA36491AE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2" b="23279"/>
          <a:stretch/>
        </p:blipFill>
        <p:spPr bwMode="auto">
          <a:xfrm>
            <a:off x="2192148" y="4699697"/>
            <a:ext cx="806460" cy="4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6" descr="Image result for WindSim logo">
            <a:extLst>
              <a:ext uri="{FF2B5EF4-FFF2-40B4-BE49-F238E27FC236}">
                <a16:creationId xmlns:a16="http://schemas.microsoft.com/office/drawing/2014/main" id="{AF4ECBE4-51A5-40D1-8C4F-3B54504D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80" y="2042499"/>
            <a:ext cx="1105519" cy="3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0" descr="Image result for RES logo">
            <a:extLst>
              <a:ext uri="{FF2B5EF4-FFF2-40B4-BE49-F238E27FC236}">
                <a16:creationId xmlns:a16="http://schemas.microsoft.com/office/drawing/2014/main" id="{5F56F2BB-D918-432B-8F48-88695D9B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31" y="4723371"/>
            <a:ext cx="656483" cy="4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2" descr="Image result for e.on logo">
            <a:extLst>
              <a:ext uri="{FF2B5EF4-FFF2-40B4-BE49-F238E27FC236}">
                <a16:creationId xmlns:a16="http://schemas.microsoft.com/office/drawing/2014/main" id="{817E35C0-7D4F-45EF-8EA1-33D1BD62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37" y="4724400"/>
            <a:ext cx="875932" cy="2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6" descr="Image result for NREL">
            <a:extLst>
              <a:ext uri="{FF2B5EF4-FFF2-40B4-BE49-F238E27FC236}">
                <a16:creationId xmlns:a16="http://schemas.microsoft.com/office/drawing/2014/main" id="{7CF13CD8-7028-4583-A001-56B60AF5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26" y="2445772"/>
            <a:ext cx="936699" cy="3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Image result for sentrex wind logo">
            <a:extLst>
              <a:ext uri="{FF2B5EF4-FFF2-40B4-BE49-F238E27FC236}">
                <a16:creationId xmlns:a16="http://schemas.microsoft.com/office/drawing/2014/main" id="{F00A8B73-7CCE-4E00-8932-C1F652FE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84" y="2091822"/>
            <a:ext cx="940135" cy="31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2" descr="Image result for southern power">
            <a:extLst>
              <a:ext uri="{FF2B5EF4-FFF2-40B4-BE49-F238E27FC236}">
                <a16:creationId xmlns:a16="http://schemas.microsoft.com/office/drawing/2014/main" id="{AB85495B-DF97-4989-B26B-8C7A09C9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9" y="3378188"/>
            <a:ext cx="719605" cy="7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zephir lidar logo">
            <a:extLst>
              <a:ext uri="{FF2B5EF4-FFF2-40B4-BE49-F238E27FC236}">
                <a16:creationId xmlns:a16="http://schemas.microsoft.com/office/drawing/2014/main" id="{464152A3-8637-4190-82DB-8557DCFA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7" y="2008646"/>
            <a:ext cx="1241187" cy="5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8" descr="Image result for AQsystems logo">
            <a:extLst>
              <a:ext uri="{FF2B5EF4-FFF2-40B4-BE49-F238E27FC236}">
                <a16:creationId xmlns:a16="http://schemas.microsoft.com/office/drawing/2014/main" id="{93784AA5-D5A4-4192-B733-306B48D06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37120" r="11416" b="38454"/>
          <a:stretch/>
        </p:blipFill>
        <p:spPr bwMode="auto">
          <a:xfrm>
            <a:off x="4975951" y="2901065"/>
            <a:ext cx="1333801" cy="4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0" descr="Image result for WSP wind logo">
            <a:extLst>
              <a:ext uri="{FF2B5EF4-FFF2-40B4-BE49-F238E27FC236}">
                <a16:creationId xmlns:a16="http://schemas.microsoft.com/office/drawing/2014/main" id="{22876CD3-C97A-44C4-9D8D-98CD127B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8" y="3491999"/>
            <a:ext cx="699391" cy="3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4" descr="Image result for NRG-leosphere logo">
            <a:extLst>
              <a:ext uri="{FF2B5EF4-FFF2-40B4-BE49-F238E27FC236}">
                <a16:creationId xmlns:a16="http://schemas.microsoft.com/office/drawing/2014/main" id="{718BFF5E-7A41-4454-B8C2-2938AA343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 b="23165"/>
          <a:stretch/>
        </p:blipFill>
        <p:spPr bwMode="auto">
          <a:xfrm>
            <a:off x="7633465" y="703407"/>
            <a:ext cx="109944" cy="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Image result for UL logo">
            <a:extLst>
              <a:ext uri="{FF2B5EF4-FFF2-40B4-BE49-F238E27FC236}">
                <a16:creationId xmlns:a16="http://schemas.microsoft.com/office/drawing/2014/main" id="{320E542B-C0DE-44BE-A555-D978BBD4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5" y="2459715"/>
            <a:ext cx="507399" cy="5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4" descr="Image result for vaisala logo">
            <a:extLst>
              <a:ext uri="{FF2B5EF4-FFF2-40B4-BE49-F238E27FC236}">
                <a16:creationId xmlns:a16="http://schemas.microsoft.com/office/drawing/2014/main" id="{4925DB68-E81C-4449-BC9C-45CBCC5F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97" y="4445571"/>
            <a:ext cx="911851" cy="2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6" descr="Image result for nrg systems">
            <a:extLst>
              <a:ext uri="{FF2B5EF4-FFF2-40B4-BE49-F238E27FC236}">
                <a16:creationId xmlns:a16="http://schemas.microsoft.com/office/drawing/2014/main" id="{63ABF4FF-00FA-4050-AB2D-4C631DAB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95" y="3861323"/>
            <a:ext cx="1002105" cy="5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517FF72-E58D-4105-9FD1-83CF209E077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45859" y="5247124"/>
            <a:ext cx="1095463" cy="152753"/>
          </a:xfrm>
          <a:prstGeom prst="rect">
            <a:avLst/>
          </a:prstGeom>
        </p:spPr>
      </p:pic>
      <p:pic>
        <p:nvPicPr>
          <p:cNvPr id="53" name="Picture 28" descr="Image result for EDF logo">
            <a:extLst>
              <a:ext uri="{FF2B5EF4-FFF2-40B4-BE49-F238E27FC236}">
                <a16:creationId xmlns:a16="http://schemas.microsoft.com/office/drawing/2014/main" id="{C83FFFB4-153F-4C40-BB56-64E1DA76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41" y="1891512"/>
            <a:ext cx="820691" cy="5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4" descr="Image result for luminate wind power">
            <a:extLst>
              <a:ext uri="{FF2B5EF4-FFF2-40B4-BE49-F238E27FC236}">
                <a16:creationId xmlns:a16="http://schemas.microsoft.com/office/drawing/2014/main" id="{9CBFF8E7-039A-48CB-94EE-C6D2E8B8D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973423" cy="4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036603D-1656-4724-8A8E-F33E7354887F}"/>
              </a:ext>
            </a:extLst>
          </p:cNvPr>
          <p:cNvSpPr/>
          <p:nvPr/>
        </p:nvSpPr>
        <p:spPr>
          <a:xfrm>
            <a:off x="291261" y="1146012"/>
            <a:ext cx="11595939" cy="5407188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Image result for apex clean energy">
            <a:extLst>
              <a:ext uri="{FF2B5EF4-FFF2-40B4-BE49-F238E27FC236}">
                <a16:creationId xmlns:a16="http://schemas.microsoft.com/office/drawing/2014/main" id="{81AFE353-7EEE-4352-8691-CBF35113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53" y="5257800"/>
            <a:ext cx="1119347" cy="3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357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0E1D-3372-4E5F-8F54-43997CB8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latin typeface="+mj-lt"/>
              </a:rPr>
              <a:t>CFARS Working Groups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8B91CE3-5934-49A6-9E0E-DF8EAA18D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415622"/>
            <a:ext cx="508000" cy="366183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3" name="Picture 52" descr="Image result for avangrid logo">
            <a:extLst>
              <a:ext uri="{FF2B5EF4-FFF2-40B4-BE49-F238E27FC236}">
                <a16:creationId xmlns:a16="http://schemas.microsoft.com/office/drawing/2014/main" id="{2D68A3B7-9525-4525-846E-9AD6F2ABB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10634" r="8844" b="14413"/>
          <a:stretch/>
        </p:blipFill>
        <p:spPr bwMode="auto">
          <a:xfrm>
            <a:off x="4027696" y="4699597"/>
            <a:ext cx="1001504" cy="5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edpr logo">
            <a:extLst>
              <a:ext uri="{FF2B5EF4-FFF2-40B4-BE49-F238E27FC236}">
                <a16:creationId xmlns:a16="http://schemas.microsoft.com/office/drawing/2014/main" id="{DAAE9B22-801E-415C-BAB5-7D85C555D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8" y="2440368"/>
            <a:ext cx="838864" cy="84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Image result for wood group clean energy logo">
            <a:extLst>
              <a:ext uri="{FF2B5EF4-FFF2-40B4-BE49-F238E27FC236}">
                <a16:creationId xmlns:a16="http://schemas.microsoft.com/office/drawing/2014/main" id="{F180A648-0FCF-419B-B1C7-71ECB28EE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24928" r="27086" b="27587"/>
          <a:stretch/>
        </p:blipFill>
        <p:spPr bwMode="auto">
          <a:xfrm>
            <a:off x="884103" y="3247141"/>
            <a:ext cx="650841" cy="5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9B01AE02-A1D3-443E-BCF1-53B2503F5CE2}"/>
              </a:ext>
            </a:extLst>
          </p:cNvPr>
          <p:cNvSpPr/>
          <p:nvPr/>
        </p:nvSpPr>
        <p:spPr>
          <a:xfrm>
            <a:off x="6775319" y="3347546"/>
            <a:ext cx="1074580" cy="104589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srgbClr val="FFFFFF"/>
              </a:solidFill>
              <a:latin typeface="EON Brix San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6C6FE0-ED0C-4AB8-BAD0-D5FFFA9850B8}"/>
              </a:ext>
            </a:extLst>
          </p:cNvPr>
          <p:cNvGrpSpPr/>
          <p:nvPr/>
        </p:nvGrpSpPr>
        <p:grpSpPr>
          <a:xfrm>
            <a:off x="1371600" y="2740601"/>
            <a:ext cx="3971267" cy="1831399"/>
            <a:chOff x="943884" y="1731273"/>
            <a:chExt cx="2978450" cy="13735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CCF10F-129D-440C-B38F-39AB9207FBE3}"/>
                </a:ext>
              </a:extLst>
            </p:cNvPr>
            <p:cNvSpPr/>
            <p:nvPr/>
          </p:nvSpPr>
          <p:spPr>
            <a:xfrm>
              <a:off x="1244320" y="1731273"/>
              <a:ext cx="2312267" cy="992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GB" altLang="en-US" sz="8000" b="1" dirty="0">
                  <a:solidFill>
                    <a:srgbClr val="F37421"/>
                  </a:solidFill>
                  <a:latin typeface="EON Brix Sans"/>
                </a:rPr>
                <a:t>CFARS</a:t>
              </a:r>
              <a:endParaRPr lang="en-US" sz="8000" dirty="0">
                <a:solidFill>
                  <a:srgbClr val="000000"/>
                </a:solidFill>
                <a:latin typeface="EON Brix San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DD3ECFD-3917-46E7-A224-85E0F5461091}"/>
                </a:ext>
              </a:extLst>
            </p:cNvPr>
            <p:cNvSpPr/>
            <p:nvPr/>
          </p:nvSpPr>
          <p:spPr>
            <a:xfrm>
              <a:off x="943884" y="2481574"/>
              <a:ext cx="2978450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GB" altLang="en-US" sz="2400" b="1" u="sng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C</a:t>
              </a:r>
              <a:r>
                <a:rPr lang="en-GB" altLang="en-US" sz="2400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onsortium </a:t>
              </a:r>
              <a:r>
                <a:rPr lang="en-GB" altLang="en-US" sz="2400" b="1" u="sng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F</a:t>
              </a:r>
              <a:r>
                <a:rPr lang="en-GB" altLang="en-US" sz="2400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or Advancement </a:t>
              </a:r>
              <a:r>
                <a:rPr lang="en-GB" altLang="en-US" sz="2400" b="1" u="sng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R</a:t>
              </a:r>
              <a:r>
                <a:rPr lang="en-GB" altLang="en-US" sz="2400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emote </a:t>
              </a:r>
              <a:r>
                <a:rPr lang="en-GB" altLang="en-US" sz="2400" b="1" u="sng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S</a:t>
              </a:r>
              <a:r>
                <a:rPr lang="en-GB" altLang="en-US" sz="2400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ensing</a:t>
              </a:r>
              <a:endParaRPr lang="en-US" sz="2400" dirty="0">
                <a:solidFill>
                  <a:srgbClr val="000000"/>
                </a:solidFill>
                <a:latin typeface="EON Brix Sans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2D638EF0-44DE-4D27-A68C-2C3B54C72869}"/>
              </a:ext>
            </a:extLst>
          </p:cNvPr>
          <p:cNvSpPr/>
          <p:nvPr/>
        </p:nvSpPr>
        <p:spPr>
          <a:xfrm>
            <a:off x="7685716" y="1225532"/>
            <a:ext cx="4092837" cy="2757127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i="1" dirty="0">
                <a:solidFill>
                  <a:srgbClr val="000000"/>
                </a:solidFill>
                <a:latin typeface="EON Brix Sans"/>
              </a:rPr>
              <a:t>Guidance</a:t>
            </a:r>
            <a:r>
              <a:rPr lang="en-US" sz="3200" dirty="0">
                <a:solidFill>
                  <a:srgbClr val="000000"/>
                </a:solidFill>
                <a:latin typeface="EON Brix Sans"/>
              </a:rPr>
              <a:t> </a:t>
            </a:r>
          </a:p>
          <a:p>
            <a:pPr algn="ctr" defTabSz="1219170"/>
            <a:r>
              <a:rPr lang="en-US" sz="3200" dirty="0">
                <a:solidFill>
                  <a:srgbClr val="000000"/>
                </a:solidFill>
                <a:latin typeface="EON Brix Sans"/>
              </a:rPr>
              <a:t>Working Group</a:t>
            </a:r>
            <a:endParaRPr lang="en-US" sz="1867" dirty="0">
              <a:solidFill>
                <a:srgbClr val="000000"/>
              </a:solidFill>
              <a:latin typeface="EON Brix San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219164C-0BA2-4258-A441-7C4DEBE493CB}"/>
              </a:ext>
            </a:extLst>
          </p:cNvPr>
          <p:cNvSpPr/>
          <p:nvPr/>
        </p:nvSpPr>
        <p:spPr>
          <a:xfrm>
            <a:off x="7685716" y="3722885"/>
            <a:ext cx="4092837" cy="2757127"/>
          </a:xfrm>
          <a:prstGeom prst="ellipse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i="1" dirty="0">
                <a:solidFill>
                  <a:srgbClr val="000000"/>
                </a:solidFill>
                <a:latin typeface="EON Brix Sans"/>
              </a:rPr>
              <a:t>Science</a:t>
            </a:r>
          </a:p>
          <a:p>
            <a:pPr algn="ctr" defTabSz="1219170"/>
            <a:r>
              <a:rPr lang="en-US" sz="3200" dirty="0">
                <a:solidFill>
                  <a:srgbClr val="000000"/>
                </a:solidFill>
                <a:latin typeface="EON Brix Sans"/>
              </a:rPr>
              <a:t>Working Group</a:t>
            </a:r>
            <a:endParaRPr lang="en-US" sz="1867" dirty="0">
              <a:solidFill>
                <a:srgbClr val="000000"/>
              </a:solidFill>
              <a:latin typeface="EON Brix Sans"/>
            </a:endParaRPr>
          </a:p>
        </p:txBody>
      </p:sp>
      <p:pic>
        <p:nvPicPr>
          <p:cNvPr id="32" name="Picture 4" descr="Image result for GE">
            <a:extLst>
              <a:ext uri="{FF2B5EF4-FFF2-40B4-BE49-F238E27FC236}">
                <a16:creationId xmlns:a16="http://schemas.microsoft.com/office/drawing/2014/main" id="{75FD806C-82A4-4D7D-9149-203031AC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1" y="3224793"/>
            <a:ext cx="509196" cy="50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mage result for nordex/acciona windpower logo">
            <a:extLst>
              <a:ext uri="{FF2B5EF4-FFF2-40B4-BE49-F238E27FC236}">
                <a16:creationId xmlns:a16="http://schemas.microsoft.com/office/drawing/2014/main" id="{F262EFF4-C317-443C-AD05-14FA11D87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3" b="15811"/>
          <a:stretch/>
        </p:blipFill>
        <p:spPr bwMode="auto">
          <a:xfrm>
            <a:off x="1472707" y="2323464"/>
            <a:ext cx="2142299" cy="41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Image result for vestas logo">
            <a:extLst>
              <a:ext uri="{FF2B5EF4-FFF2-40B4-BE49-F238E27FC236}">
                <a16:creationId xmlns:a16="http://schemas.microsoft.com/office/drawing/2014/main" id="{E6631016-6DA4-4329-9180-BA7ECD917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3" y="4273742"/>
            <a:ext cx="1056640" cy="2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Image result for siemens logo">
            <a:extLst>
              <a:ext uri="{FF2B5EF4-FFF2-40B4-BE49-F238E27FC236}">
                <a16:creationId xmlns:a16="http://schemas.microsoft.com/office/drawing/2014/main" id="{D7E37C97-C24E-4FCF-8D09-818A473A2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7" y="3851771"/>
            <a:ext cx="1040353" cy="3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Image result for leosphere">
            <a:extLst>
              <a:ext uri="{FF2B5EF4-FFF2-40B4-BE49-F238E27FC236}">
                <a16:creationId xmlns:a16="http://schemas.microsoft.com/office/drawing/2014/main" id="{0B887926-F9AC-4EC6-8B64-26616499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90" y="2015043"/>
            <a:ext cx="743945" cy="7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Image result for arcvera">
            <a:extLst>
              <a:ext uri="{FF2B5EF4-FFF2-40B4-BE49-F238E27FC236}">
                <a16:creationId xmlns:a16="http://schemas.microsoft.com/office/drawing/2014/main" id="{FF972123-D73D-4E95-B1B8-6F52585D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8" y="4590093"/>
            <a:ext cx="1087944" cy="3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4" descr="Image result for dnv gl">
            <a:extLst>
              <a:ext uri="{FF2B5EF4-FFF2-40B4-BE49-F238E27FC236}">
                <a16:creationId xmlns:a16="http://schemas.microsoft.com/office/drawing/2014/main" id="{DEC84ABD-5317-4EA3-8FC5-EA36491AE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2" b="23279"/>
          <a:stretch/>
        </p:blipFill>
        <p:spPr bwMode="auto">
          <a:xfrm>
            <a:off x="2192148" y="4699697"/>
            <a:ext cx="806460" cy="4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6" descr="Image result for WindSim logo">
            <a:extLst>
              <a:ext uri="{FF2B5EF4-FFF2-40B4-BE49-F238E27FC236}">
                <a16:creationId xmlns:a16="http://schemas.microsoft.com/office/drawing/2014/main" id="{AF4ECBE4-51A5-40D1-8C4F-3B54504D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80" y="2042499"/>
            <a:ext cx="1105519" cy="3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0" descr="Image result for RES logo">
            <a:extLst>
              <a:ext uri="{FF2B5EF4-FFF2-40B4-BE49-F238E27FC236}">
                <a16:creationId xmlns:a16="http://schemas.microsoft.com/office/drawing/2014/main" id="{5F56F2BB-D918-432B-8F48-88695D9B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31" y="4723371"/>
            <a:ext cx="656483" cy="4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2" descr="Image result for e.on logo">
            <a:extLst>
              <a:ext uri="{FF2B5EF4-FFF2-40B4-BE49-F238E27FC236}">
                <a16:creationId xmlns:a16="http://schemas.microsoft.com/office/drawing/2014/main" id="{817E35C0-7D4F-45EF-8EA1-33D1BD62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37" y="4724400"/>
            <a:ext cx="875932" cy="2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6" descr="Image result for NREL">
            <a:extLst>
              <a:ext uri="{FF2B5EF4-FFF2-40B4-BE49-F238E27FC236}">
                <a16:creationId xmlns:a16="http://schemas.microsoft.com/office/drawing/2014/main" id="{7CF13CD8-7028-4583-A001-56B60AF5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26" y="2445772"/>
            <a:ext cx="936699" cy="3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Image result for sentrex wind logo">
            <a:extLst>
              <a:ext uri="{FF2B5EF4-FFF2-40B4-BE49-F238E27FC236}">
                <a16:creationId xmlns:a16="http://schemas.microsoft.com/office/drawing/2014/main" id="{F00A8B73-7CCE-4E00-8932-C1F652FE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84" y="2091822"/>
            <a:ext cx="940135" cy="31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2" descr="Image result for southern power">
            <a:extLst>
              <a:ext uri="{FF2B5EF4-FFF2-40B4-BE49-F238E27FC236}">
                <a16:creationId xmlns:a16="http://schemas.microsoft.com/office/drawing/2014/main" id="{AB85495B-DF97-4989-B26B-8C7A09C9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9" y="3378188"/>
            <a:ext cx="719605" cy="7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mage result for zephir lidar logo">
            <a:extLst>
              <a:ext uri="{FF2B5EF4-FFF2-40B4-BE49-F238E27FC236}">
                <a16:creationId xmlns:a16="http://schemas.microsoft.com/office/drawing/2014/main" id="{464152A3-8637-4190-82DB-8557DCFA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7" y="2008646"/>
            <a:ext cx="1241187" cy="5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8" descr="Image result for AQsystems logo">
            <a:extLst>
              <a:ext uri="{FF2B5EF4-FFF2-40B4-BE49-F238E27FC236}">
                <a16:creationId xmlns:a16="http://schemas.microsoft.com/office/drawing/2014/main" id="{93784AA5-D5A4-4192-B733-306B48D06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37120" r="11416" b="38454"/>
          <a:stretch/>
        </p:blipFill>
        <p:spPr bwMode="auto">
          <a:xfrm>
            <a:off x="4975951" y="2901065"/>
            <a:ext cx="1333801" cy="4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0" descr="Image result for WSP wind logo">
            <a:extLst>
              <a:ext uri="{FF2B5EF4-FFF2-40B4-BE49-F238E27FC236}">
                <a16:creationId xmlns:a16="http://schemas.microsoft.com/office/drawing/2014/main" id="{22876CD3-C97A-44C4-9D8D-98CD127B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8" y="3491999"/>
            <a:ext cx="699391" cy="3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4" descr="Image result for NRG-leosphere logo">
            <a:extLst>
              <a:ext uri="{FF2B5EF4-FFF2-40B4-BE49-F238E27FC236}">
                <a16:creationId xmlns:a16="http://schemas.microsoft.com/office/drawing/2014/main" id="{718BFF5E-7A41-4454-B8C2-2938AA343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 b="23165"/>
          <a:stretch/>
        </p:blipFill>
        <p:spPr bwMode="auto">
          <a:xfrm>
            <a:off x="7633465" y="703407"/>
            <a:ext cx="109944" cy="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Image result for UL logo">
            <a:extLst>
              <a:ext uri="{FF2B5EF4-FFF2-40B4-BE49-F238E27FC236}">
                <a16:creationId xmlns:a16="http://schemas.microsoft.com/office/drawing/2014/main" id="{320E542B-C0DE-44BE-A555-D978BBD4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5" y="2459715"/>
            <a:ext cx="507399" cy="5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4" descr="Image result for vaisala logo">
            <a:extLst>
              <a:ext uri="{FF2B5EF4-FFF2-40B4-BE49-F238E27FC236}">
                <a16:creationId xmlns:a16="http://schemas.microsoft.com/office/drawing/2014/main" id="{4925DB68-E81C-4449-BC9C-45CBCC5F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97" y="4445571"/>
            <a:ext cx="911851" cy="2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6" descr="Image result for nrg systems">
            <a:extLst>
              <a:ext uri="{FF2B5EF4-FFF2-40B4-BE49-F238E27FC236}">
                <a16:creationId xmlns:a16="http://schemas.microsoft.com/office/drawing/2014/main" id="{63ABF4FF-00FA-4050-AB2D-4C631DAB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95" y="3861323"/>
            <a:ext cx="1002105" cy="5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517FF72-E58D-4105-9FD1-83CF209E077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45859" y="5247124"/>
            <a:ext cx="1095463" cy="152753"/>
          </a:xfrm>
          <a:prstGeom prst="rect">
            <a:avLst/>
          </a:prstGeom>
        </p:spPr>
      </p:pic>
      <p:pic>
        <p:nvPicPr>
          <p:cNvPr id="53" name="Picture 28" descr="Image result for EDF logo">
            <a:extLst>
              <a:ext uri="{FF2B5EF4-FFF2-40B4-BE49-F238E27FC236}">
                <a16:creationId xmlns:a16="http://schemas.microsoft.com/office/drawing/2014/main" id="{C83FFFB4-153F-4C40-BB56-64E1DA76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41" y="1891512"/>
            <a:ext cx="820691" cy="5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4" descr="Image result for luminate wind power">
            <a:extLst>
              <a:ext uri="{FF2B5EF4-FFF2-40B4-BE49-F238E27FC236}">
                <a16:creationId xmlns:a16="http://schemas.microsoft.com/office/drawing/2014/main" id="{9CBFF8E7-039A-48CB-94EE-C6D2E8B8D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973423" cy="4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036603D-1656-4724-8A8E-F33E7354887F}"/>
              </a:ext>
            </a:extLst>
          </p:cNvPr>
          <p:cNvSpPr/>
          <p:nvPr/>
        </p:nvSpPr>
        <p:spPr>
          <a:xfrm>
            <a:off x="291261" y="1146012"/>
            <a:ext cx="11595939" cy="5407188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Image result for apex clean energy">
            <a:extLst>
              <a:ext uri="{FF2B5EF4-FFF2-40B4-BE49-F238E27FC236}">
                <a16:creationId xmlns:a16="http://schemas.microsoft.com/office/drawing/2014/main" id="{81AFE353-7EEE-4352-8691-CBF35113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53" y="5257800"/>
            <a:ext cx="1119347" cy="3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B2BAB6-701F-4EBC-AB19-FC2248268DE3}"/>
              </a:ext>
            </a:extLst>
          </p:cNvPr>
          <p:cNvSpPr/>
          <p:nvPr/>
        </p:nvSpPr>
        <p:spPr>
          <a:xfrm>
            <a:off x="7264563" y="1066800"/>
            <a:ext cx="4539553" cy="5428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3572776-B465-4B7B-972E-78CE01696B47}"/>
              </a:ext>
            </a:extLst>
          </p:cNvPr>
          <p:cNvSpPr/>
          <p:nvPr/>
        </p:nvSpPr>
        <p:spPr>
          <a:xfrm>
            <a:off x="4441563" y="-533400"/>
            <a:ext cx="4092837" cy="2757127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i="1" dirty="0">
                <a:solidFill>
                  <a:srgbClr val="000000"/>
                </a:solidFill>
                <a:latin typeface="EON Brix Sans"/>
              </a:rPr>
              <a:t>Leadership</a:t>
            </a:r>
          </a:p>
          <a:p>
            <a:pPr algn="ctr" defTabSz="1219170"/>
            <a:r>
              <a:rPr lang="en-US" sz="3200" i="1" dirty="0">
                <a:solidFill>
                  <a:srgbClr val="000000"/>
                </a:solidFill>
                <a:latin typeface="EON Brix Sans"/>
              </a:rPr>
              <a:t>Group</a:t>
            </a:r>
            <a:endParaRPr lang="en-US" sz="3200" dirty="0">
              <a:solidFill>
                <a:srgbClr val="000000"/>
              </a:solidFill>
              <a:latin typeface="EON Brix Sans"/>
            </a:endParaRPr>
          </a:p>
        </p:txBody>
      </p:sp>
    </p:spTree>
    <p:extLst>
      <p:ext uri="{BB962C8B-B14F-4D97-AF65-F5344CB8AC3E}">
        <p14:creationId xmlns:p14="http://schemas.microsoft.com/office/powerpoint/2010/main" val="54184157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0E1D-3372-4E5F-8F54-43997CB8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latin typeface="+mj-lt"/>
              </a:rPr>
              <a:t>2018-2021 CFARS General Roadmap - Guidance</a:t>
            </a:r>
          </a:p>
        </p:txBody>
      </p:sp>
      <p:pic>
        <p:nvPicPr>
          <p:cNvPr id="48" name="Picture 34" descr="Image result for NRG-leosphere logo">
            <a:extLst>
              <a:ext uri="{FF2B5EF4-FFF2-40B4-BE49-F238E27FC236}">
                <a16:creationId xmlns:a16="http://schemas.microsoft.com/office/drawing/2014/main" id="{718BFF5E-7A41-4454-B8C2-2938AA343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 b="23165"/>
          <a:stretch/>
        </p:blipFill>
        <p:spPr bwMode="auto">
          <a:xfrm>
            <a:off x="7633465" y="703407"/>
            <a:ext cx="109944" cy="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F1E98-2D0E-4A76-A656-4471C2364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33474"/>
            <a:ext cx="9832848" cy="53492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57B2A8-9849-4DBA-8230-E63AE356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33991"/>
            <a:ext cx="9401175" cy="5114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0FD97-F170-4E61-868F-37C4E3DD0592}"/>
              </a:ext>
            </a:extLst>
          </p:cNvPr>
          <p:cNvSpPr txBox="1"/>
          <p:nvPr/>
        </p:nvSpPr>
        <p:spPr>
          <a:xfrm>
            <a:off x="5286828" y="2635740"/>
            <a:ext cx="105333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0577385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0E1D-3372-4E5F-8F54-43997CB8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latin typeface="+mj-lt"/>
              </a:rPr>
              <a:t>2018-2021 CFARS General Roadmap - Guidance</a:t>
            </a:r>
          </a:p>
        </p:txBody>
      </p:sp>
      <p:pic>
        <p:nvPicPr>
          <p:cNvPr id="48" name="Picture 34" descr="Image result for NRG-leosphere logo">
            <a:extLst>
              <a:ext uri="{FF2B5EF4-FFF2-40B4-BE49-F238E27FC236}">
                <a16:creationId xmlns:a16="http://schemas.microsoft.com/office/drawing/2014/main" id="{718BFF5E-7A41-4454-B8C2-2938AA343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 b="23165"/>
          <a:stretch/>
        </p:blipFill>
        <p:spPr bwMode="auto">
          <a:xfrm>
            <a:off x="7633465" y="703407"/>
            <a:ext cx="109944" cy="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E964E-6206-4481-9452-B55EDED7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12" y="1008434"/>
            <a:ext cx="9792670" cy="51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6515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056F9AB8-E014-45B3-9632-8B953B752A3A}"/>
              </a:ext>
            </a:extLst>
          </p:cNvPr>
          <p:cNvSpPr/>
          <p:nvPr/>
        </p:nvSpPr>
        <p:spPr>
          <a:xfrm>
            <a:off x="10210800" y="3794155"/>
            <a:ext cx="1486756" cy="854045"/>
          </a:xfrm>
          <a:prstGeom prst="ellipse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srgbClr val="000000"/>
              </a:solidFill>
              <a:latin typeface="EON Brix San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7584952-BD6A-4C70-93CF-6958EB6068A2}"/>
              </a:ext>
            </a:extLst>
          </p:cNvPr>
          <p:cNvSpPr/>
          <p:nvPr/>
        </p:nvSpPr>
        <p:spPr>
          <a:xfrm>
            <a:off x="8610600" y="3946555"/>
            <a:ext cx="1486756" cy="854045"/>
          </a:xfrm>
          <a:prstGeom prst="ellipse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srgbClr val="000000"/>
              </a:solidFill>
              <a:latin typeface="EON Brix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B0E1D-3372-4E5F-8F54-43997CB8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latin typeface="+mj-lt"/>
              </a:rPr>
              <a:t>CFARS Guidance Working Group – Matthew Meyers E.ON</a:t>
            </a:r>
          </a:p>
        </p:txBody>
      </p:sp>
      <p:pic>
        <p:nvPicPr>
          <p:cNvPr id="48" name="Picture 34" descr="Image result for NRG-leosphere logo">
            <a:extLst>
              <a:ext uri="{FF2B5EF4-FFF2-40B4-BE49-F238E27FC236}">
                <a16:creationId xmlns:a16="http://schemas.microsoft.com/office/drawing/2014/main" id="{718BFF5E-7A41-4454-B8C2-2938AA343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 b="23165"/>
          <a:stretch/>
        </p:blipFill>
        <p:spPr bwMode="auto">
          <a:xfrm>
            <a:off x="7633465" y="703407"/>
            <a:ext cx="109944" cy="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7539B48-1A4D-462B-981C-3A11529D803C}"/>
              </a:ext>
            </a:extLst>
          </p:cNvPr>
          <p:cNvSpPr/>
          <p:nvPr/>
        </p:nvSpPr>
        <p:spPr>
          <a:xfrm>
            <a:off x="906495" y="1432363"/>
            <a:ext cx="24120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6000" b="1" dirty="0">
                <a:solidFill>
                  <a:srgbClr val="F37421"/>
                </a:solidFill>
                <a:latin typeface="Trebuchet MS" panose="020B0603020202020204" pitchFamily="34" charset="0"/>
              </a:rPr>
              <a:t>CFARS</a:t>
            </a:r>
            <a:endParaRPr lang="en-US" sz="6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B1B5026-1998-487E-BA51-E7EBAC746F41}"/>
              </a:ext>
            </a:extLst>
          </p:cNvPr>
          <p:cNvSpPr/>
          <p:nvPr/>
        </p:nvSpPr>
        <p:spPr>
          <a:xfrm>
            <a:off x="838200" y="2263360"/>
            <a:ext cx="3321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800" b="1" dirty="0">
                <a:latin typeface="Trebuchet MS" panose="020B0603020202020204" pitchFamily="34" charset="0"/>
                <a:cs typeface="Traditional Arabic" panose="02020603050405020304" pitchFamily="18" charset="-78"/>
              </a:rPr>
              <a:t>Increase Acceptance of RSDs </a:t>
            </a:r>
            <a:endParaRPr lang="en-US" sz="1800" b="1" dirty="0">
              <a:latin typeface="Trebuchet MS" panose="020B0603020202020204" pitchFamily="34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93133E85-74CD-4468-AB1F-930D45319AA9}"/>
              </a:ext>
            </a:extLst>
          </p:cNvPr>
          <p:cNvSpPr/>
          <p:nvPr/>
        </p:nvSpPr>
        <p:spPr>
          <a:xfrm>
            <a:off x="4267200" y="1612868"/>
            <a:ext cx="2412071" cy="10198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ABAF00-A4BB-41D6-AC54-1E43B0DA3489}"/>
              </a:ext>
            </a:extLst>
          </p:cNvPr>
          <p:cNvSpPr/>
          <p:nvPr/>
        </p:nvSpPr>
        <p:spPr>
          <a:xfrm>
            <a:off x="7495116" y="1219200"/>
            <a:ext cx="3698185" cy="2108389"/>
          </a:xfrm>
          <a:prstGeom prst="ellipse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srgbClr val="000000"/>
              </a:solidFill>
              <a:latin typeface="EON Brix San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62A4B2-A9A8-4389-9414-525353217A4B}"/>
              </a:ext>
            </a:extLst>
          </p:cNvPr>
          <p:cNvSpPr/>
          <p:nvPr/>
        </p:nvSpPr>
        <p:spPr>
          <a:xfrm>
            <a:off x="7666770" y="5082978"/>
            <a:ext cx="3786188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altLang="en-US" sz="1867" b="1" dirty="0">
                <a:solidFill>
                  <a:srgbClr val="000000"/>
                </a:solidFill>
                <a:latin typeface="EON Brix Sans"/>
                <a:cs typeface="Traditional Arabic" panose="02020603050405020304" pitchFamily="18" charset="-78"/>
              </a:rPr>
              <a:t>Mission:</a:t>
            </a:r>
          </a:p>
          <a:p>
            <a:pPr algn="ctr" defTabSz="1219170"/>
            <a:r>
              <a:rPr lang="en-GB" altLang="en-US" sz="1867" b="1" dirty="0">
                <a:solidFill>
                  <a:srgbClr val="000000"/>
                </a:solidFill>
                <a:latin typeface="EON Brix Sans"/>
                <a:cs typeface="Traditional Arabic" panose="02020603050405020304" pitchFamily="18" charset="-78"/>
              </a:rPr>
              <a:t> </a:t>
            </a:r>
            <a:r>
              <a:rPr lang="en-GB" altLang="en-US" sz="1867" dirty="0">
                <a:solidFill>
                  <a:srgbClr val="000000"/>
                </a:solidFill>
                <a:latin typeface="EON Brix Sans"/>
                <a:cs typeface="Traditional Arabic" panose="02020603050405020304" pitchFamily="18" charset="-78"/>
              </a:rPr>
              <a:t>Provide Data-Driven Recommendations on RSD Standardization and Acceptance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0320C82-07A7-4D4C-968E-DB65F40D4AFC}"/>
              </a:ext>
            </a:extLst>
          </p:cNvPr>
          <p:cNvCxnSpPr>
            <a:cxnSpLocks/>
          </p:cNvCxnSpPr>
          <p:nvPr/>
        </p:nvCxnSpPr>
        <p:spPr>
          <a:xfrm flipH="1">
            <a:off x="9372600" y="3281418"/>
            <a:ext cx="12072" cy="6693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C3F9B2CF-B6C3-4E43-A5B2-B1213ACB4910}"/>
              </a:ext>
            </a:extLst>
          </p:cNvPr>
          <p:cNvSpPr/>
          <p:nvPr/>
        </p:nvSpPr>
        <p:spPr>
          <a:xfrm>
            <a:off x="7510829" y="1694617"/>
            <a:ext cx="3666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fr-CA" sz="3200" i="1" dirty="0">
                <a:solidFill>
                  <a:srgbClr val="000000"/>
                </a:solidFill>
                <a:latin typeface="EON Brix Sans"/>
              </a:rPr>
              <a:t>Guidance</a:t>
            </a:r>
            <a:endParaRPr lang="en-US" sz="3200" i="1" dirty="0">
              <a:solidFill>
                <a:srgbClr val="000000"/>
              </a:solidFill>
              <a:latin typeface="EON Brix Sans"/>
            </a:endParaRPr>
          </a:p>
          <a:p>
            <a:pPr algn="ctr" defTabSz="1219170"/>
            <a:r>
              <a:rPr lang="en-US" sz="3200" dirty="0">
                <a:solidFill>
                  <a:srgbClr val="000000"/>
                </a:solidFill>
                <a:latin typeface="EON Brix Sans"/>
              </a:rPr>
              <a:t>Working Group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2C1455-8831-46A6-ABE6-5F36B63A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14" y="2848360"/>
            <a:ext cx="2542486" cy="33903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D6FD39-B4D3-44D4-A71F-F147B38C8409}"/>
              </a:ext>
            </a:extLst>
          </p:cNvPr>
          <p:cNvSpPr/>
          <p:nvPr/>
        </p:nvSpPr>
        <p:spPr>
          <a:xfrm>
            <a:off x="291261" y="1143000"/>
            <a:ext cx="11595939" cy="5562600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A1432-D525-4D29-91F3-D212D484A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842" y="2771127"/>
            <a:ext cx="2126986" cy="3458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DDB5E3-D4E7-4258-805C-E7C2E476D791}"/>
              </a:ext>
            </a:extLst>
          </p:cNvPr>
          <p:cNvSpPr txBox="1"/>
          <p:nvPr/>
        </p:nvSpPr>
        <p:spPr>
          <a:xfrm>
            <a:off x="4038600" y="6241407"/>
            <a:ext cx="359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Matthew Meyers – Group Lead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C45310-EFFE-4D27-A651-60E59DA64A1B}"/>
              </a:ext>
            </a:extLst>
          </p:cNvPr>
          <p:cNvSpPr/>
          <p:nvPr/>
        </p:nvSpPr>
        <p:spPr>
          <a:xfrm>
            <a:off x="6895244" y="3657600"/>
            <a:ext cx="1486756" cy="854045"/>
          </a:xfrm>
          <a:prstGeom prst="ellipse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srgbClr val="000000"/>
              </a:solidFill>
              <a:latin typeface="EON Brix San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60DD2E-1530-46DE-9149-1361DDA903EF}"/>
              </a:ext>
            </a:extLst>
          </p:cNvPr>
          <p:cNvSpPr/>
          <p:nvPr/>
        </p:nvSpPr>
        <p:spPr>
          <a:xfrm>
            <a:off x="8888950" y="3962400"/>
            <a:ext cx="9621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n-US" sz="1400" dirty="0">
                <a:solidFill>
                  <a:srgbClr val="000000"/>
                </a:solidFill>
                <a:latin typeface="EON Brix Sans"/>
              </a:rPr>
              <a:t>Scope 2 </a:t>
            </a:r>
          </a:p>
          <a:p>
            <a:pPr algn="ctr" defTabSz="1219170"/>
            <a:r>
              <a:rPr lang="fr-CA" sz="1400" dirty="0">
                <a:solidFill>
                  <a:srgbClr val="000000"/>
                </a:solidFill>
                <a:latin typeface="EON Brix Sans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EON Brix Sans"/>
              </a:rPr>
              <a:t>olocation</a:t>
            </a:r>
          </a:p>
          <a:p>
            <a:pPr algn="ctr" defTabSz="1219170"/>
            <a:r>
              <a:rPr lang="fr-CA" sz="1400" dirty="0">
                <a:solidFill>
                  <a:srgbClr val="000000"/>
                </a:solidFill>
                <a:latin typeface="EON Brix Sans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EON Brix Sans"/>
              </a:rPr>
              <a:t>alidation</a:t>
            </a:r>
          </a:p>
          <a:p>
            <a:pPr algn="ctr" defTabSz="1219170"/>
            <a:endParaRPr lang="en-US" sz="1400" dirty="0">
              <a:solidFill>
                <a:srgbClr val="000000"/>
              </a:solidFill>
              <a:latin typeface="EON Brix San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3AE1ED-84B1-4145-A4A7-B71237785DA1}"/>
              </a:ext>
            </a:extLst>
          </p:cNvPr>
          <p:cNvSpPr/>
          <p:nvPr/>
        </p:nvSpPr>
        <p:spPr>
          <a:xfrm>
            <a:off x="10531545" y="3836068"/>
            <a:ext cx="1028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n-US" sz="1400" dirty="0">
                <a:solidFill>
                  <a:srgbClr val="000000"/>
                </a:solidFill>
                <a:latin typeface="EON Brix Sans"/>
              </a:rPr>
              <a:t>Scope 3 </a:t>
            </a:r>
          </a:p>
          <a:p>
            <a:pPr algn="ctr" defTabSz="1219170"/>
            <a:r>
              <a:rPr lang="fr-CA" sz="1400" dirty="0">
                <a:solidFill>
                  <a:srgbClr val="000000"/>
                </a:solidFill>
                <a:latin typeface="EON Brix Sans"/>
              </a:rPr>
              <a:t>Acceptance</a:t>
            </a:r>
          </a:p>
          <a:p>
            <a:pPr algn="ctr" defTabSz="1219170"/>
            <a:r>
              <a:rPr lang="fr-CA" sz="1400" dirty="0">
                <a:solidFill>
                  <a:srgbClr val="000000"/>
                </a:solidFill>
                <a:latin typeface="EON Brix Sans"/>
              </a:rPr>
              <a:t>Criteria</a:t>
            </a:r>
            <a:endParaRPr lang="en-US" sz="1400" dirty="0">
              <a:solidFill>
                <a:srgbClr val="000000"/>
              </a:solidFill>
              <a:latin typeface="EON Brix Sans"/>
            </a:endParaRPr>
          </a:p>
          <a:p>
            <a:pPr algn="ctr" defTabSz="1219170"/>
            <a:endParaRPr lang="en-US" sz="1400" dirty="0">
              <a:solidFill>
                <a:srgbClr val="000000"/>
              </a:solidFill>
              <a:latin typeface="EON Brix San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9AA044-2CE6-472E-8CEC-1E07DC2FA0F0}"/>
              </a:ext>
            </a:extLst>
          </p:cNvPr>
          <p:cNvSpPr/>
          <p:nvPr/>
        </p:nvSpPr>
        <p:spPr>
          <a:xfrm>
            <a:off x="7280187" y="3810000"/>
            <a:ext cx="7970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fr-CA" sz="1400" dirty="0">
                <a:solidFill>
                  <a:srgbClr val="000000"/>
                </a:solidFill>
                <a:latin typeface="EON Brix Sans"/>
              </a:rPr>
              <a:t>Scope 1</a:t>
            </a:r>
          </a:p>
          <a:p>
            <a:pPr algn="ctr" defTabSz="1219170"/>
            <a:r>
              <a:rPr lang="fr-CA" sz="1400" dirty="0">
                <a:solidFill>
                  <a:srgbClr val="000000"/>
                </a:solidFill>
                <a:latin typeface="EON Brix San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EON Brix Sans"/>
              </a:rPr>
              <a:t>aseline</a:t>
            </a:r>
          </a:p>
          <a:p>
            <a:pPr algn="ctr" defTabSz="1219170"/>
            <a:endParaRPr lang="en-US" sz="1400" dirty="0">
              <a:solidFill>
                <a:srgbClr val="000000"/>
              </a:solidFill>
              <a:latin typeface="EON Brix San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D247FE-F8E5-4131-9B7F-81EBE0FF2317}"/>
              </a:ext>
            </a:extLst>
          </p:cNvPr>
          <p:cNvCxnSpPr>
            <a:cxnSpLocks/>
          </p:cNvCxnSpPr>
          <p:nvPr/>
        </p:nvCxnSpPr>
        <p:spPr>
          <a:xfrm>
            <a:off x="7663700" y="2632692"/>
            <a:ext cx="0" cy="1004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9DD91B0-CE53-4B86-9F32-038EF9AD2D33}"/>
              </a:ext>
            </a:extLst>
          </p:cNvPr>
          <p:cNvCxnSpPr>
            <a:cxnSpLocks/>
          </p:cNvCxnSpPr>
          <p:nvPr/>
        </p:nvCxnSpPr>
        <p:spPr>
          <a:xfrm>
            <a:off x="10972800" y="2766431"/>
            <a:ext cx="0" cy="1004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9010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F1CB7-5E96-4020-BD6E-8E53B7C79E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4000" y="2624817"/>
            <a:ext cx="508000" cy="366712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81E4F8-9A8B-40B9-BFB2-E7244C0E0213}"/>
              </a:ext>
            </a:extLst>
          </p:cNvPr>
          <p:cNvSpPr txBox="1">
            <a:spLocks/>
          </p:cNvSpPr>
          <p:nvPr/>
        </p:nvSpPr>
        <p:spPr>
          <a:xfrm>
            <a:off x="80928" y="118629"/>
            <a:ext cx="11975953" cy="96000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FD4FE5-4A00-4BD4-AE80-CEA41651BBF2}"/>
              </a:ext>
            </a:extLst>
          </p:cNvPr>
          <p:cNvSpPr/>
          <p:nvPr/>
        </p:nvSpPr>
        <p:spPr>
          <a:xfrm>
            <a:off x="142080" y="597067"/>
            <a:ext cx="11914802" cy="1275117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2087E0-73BA-438D-8661-09C0F7EC0104}"/>
              </a:ext>
            </a:extLst>
          </p:cNvPr>
          <p:cNvGrpSpPr/>
          <p:nvPr/>
        </p:nvGrpSpPr>
        <p:grpSpPr>
          <a:xfrm>
            <a:off x="142079" y="3110254"/>
            <a:ext cx="11914802" cy="3690784"/>
            <a:chOff x="142079" y="2070702"/>
            <a:chExt cx="11914802" cy="369078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24D0DE-0B04-49EF-9253-5F9A2DFB71E4}"/>
                </a:ext>
              </a:extLst>
            </p:cNvPr>
            <p:cNvSpPr/>
            <p:nvPr/>
          </p:nvSpPr>
          <p:spPr>
            <a:xfrm>
              <a:off x="142079" y="2070702"/>
              <a:ext cx="11914802" cy="3690784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7B1E8B-F637-41FA-88AA-9E701840450A}"/>
                </a:ext>
              </a:extLst>
            </p:cNvPr>
            <p:cNvSpPr/>
            <p:nvPr/>
          </p:nvSpPr>
          <p:spPr>
            <a:xfrm>
              <a:off x="142079" y="2160848"/>
              <a:ext cx="119148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Key Accomplishments: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27D3EE-8CC5-4D94-BD7F-CCC43F958811}"/>
              </a:ext>
            </a:extLst>
          </p:cNvPr>
          <p:cNvGrpSpPr/>
          <p:nvPr/>
        </p:nvGrpSpPr>
        <p:grpSpPr>
          <a:xfrm>
            <a:off x="142079" y="1676400"/>
            <a:ext cx="11987576" cy="1362121"/>
            <a:chOff x="142079" y="5466671"/>
            <a:chExt cx="11987576" cy="1362121"/>
          </a:xfrm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B7FEDE-4D5B-4AB9-88F4-4BB0FC0DE7EC}"/>
                </a:ext>
              </a:extLst>
            </p:cNvPr>
            <p:cNvSpPr/>
            <p:nvPr/>
          </p:nvSpPr>
          <p:spPr>
            <a:xfrm>
              <a:off x="142079" y="5768795"/>
              <a:ext cx="11914802" cy="1022031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741AD65-C033-48DC-ACCE-0111411A235E}"/>
                </a:ext>
              </a:extLst>
            </p:cNvPr>
            <p:cNvSpPr/>
            <p:nvPr/>
          </p:nvSpPr>
          <p:spPr>
            <a:xfrm>
              <a:off x="142079" y="5466671"/>
              <a:ext cx="1191929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Roadmap &amp; Next Steps: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7640B70-D9A4-40D2-BEE6-C8728809C5C5}"/>
                </a:ext>
              </a:extLst>
            </p:cNvPr>
            <p:cNvGrpSpPr/>
            <p:nvPr/>
          </p:nvGrpSpPr>
          <p:grpSpPr>
            <a:xfrm>
              <a:off x="1387893" y="6034747"/>
              <a:ext cx="2044348" cy="750030"/>
              <a:chOff x="2143518" y="6022472"/>
              <a:chExt cx="2044348" cy="750030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19978DF-BC37-43A7-A57A-98A8A695DA21}"/>
                  </a:ext>
                </a:extLst>
              </p:cNvPr>
              <p:cNvSpPr txBox="1"/>
              <p:nvPr/>
            </p:nvSpPr>
            <p:spPr>
              <a:xfrm>
                <a:off x="2143518" y="6022472"/>
                <a:ext cx="20443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dirty="0">
                    <a:cs typeface="Arial" panose="020B0604020202020204" pitchFamily="34" charset="0"/>
                  </a:rPr>
                  <a:t>Survey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C9932C-F929-4960-8E31-1AD379F88442}"/>
                  </a:ext>
                </a:extLst>
              </p:cNvPr>
              <p:cNvSpPr txBox="1"/>
              <p:nvPr/>
            </p:nvSpPr>
            <p:spPr>
              <a:xfrm>
                <a:off x="2667374" y="6464725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(Q1 ’19)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F979B5D-1F62-469F-B296-744D9D22E063}"/>
                </a:ext>
              </a:extLst>
            </p:cNvPr>
            <p:cNvGrpSpPr/>
            <p:nvPr/>
          </p:nvGrpSpPr>
          <p:grpSpPr>
            <a:xfrm>
              <a:off x="3124200" y="5982032"/>
              <a:ext cx="2505761" cy="802745"/>
              <a:chOff x="1534205" y="5970398"/>
              <a:chExt cx="2505761" cy="80274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EAB910-BAE1-4248-BDB8-7509A1279ECD}"/>
                  </a:ext>
                </a:extLst>
              </p:cNvPr>
              <p:cNvSpPr txBox="1"/>
              <p:nvPr/>
            </p:nvSpPr>
            <p:spPr>
              <a:xfrm>
                <a:off x="1534205" y="5970398"/>
                <a:ext cx="25057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Centralize Public </a:t>
                </a:r>
              </a:p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Docs.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7ACE28-C875-4392-AEDB-306A4572BEBE}"/>
                  </a:ext>
                </a:extLst>
              </p:cNvPr>
              <p:cNvSpPr txBox="1"/>
              <p:nvPr/>
            </p:nvSpPr>
            <p:spPr>
              <a:xfrm>
                <a:off x="2333191" y="6465366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(Q2 ’19)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E916C6B-540E-4F57-94CF-F5D39BF0E7C7}"/>
                </a:ext>
              </a:extLst>
            </p:cNvPr>
            <p:cNvGrpSpPr/>
            <p:nvPr/>
          </p:nvGrpSpPr>
          <p:grpSpPr>
            <a:xfrm>
              <a:off x="5571439" y="6011289"/>
              <a:ext cx="2505761" cy="817503"/>
              <a:chOff x="1757400" y="5988700"/>
              <a:chExt cx="2505761" cy="817503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38107F-0B30-43FF-87AA-B7E41A583263}"/>
                  </a:ext>
                </a:extLst>
              </p:cNvPr>
              <p:cNvSpPr txBox="1"/>
              <p:nvPr/>
            </p:nvSpPr>
            <p:spPr>
              <a:xfrm>
                <a:off x="1757400" y="5988700"/>
                <a:ext cx="25057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Centralize </a:t>
                </a:r>
                <a:r>
                  <a:rPr lang="en-US" sz="1600" dirty="0">
                    <a:cs typeface="Arial" panose="020B0604020202020204" pitchFamily="34" charset="0"/>
                  </a:rPr>
                  <a:t>‘in house’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fr-C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Best Practices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747EAB-E688-4A7D-9F3D-2A1995E9903F}"/>
                  </a:ext>
                </a:extLst>
              </p:cNvPr>
              <p:cNvSpPr txBox="1"/>
              <p:nvPr/>
            </p:nvSpPr>
            <p:spPr>
              <a:xfrm>
                <a:off x="2516258" y="6498426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(Q2 ’19)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3E82EA-DDFA-4212-98E9-1D0D22C0F062}"/>
                </a:ext>
              </a:extLst>
            </p:cNvPr>
            <p:cNvGrpSpPr/>
            <p:nvPr/>
          </p:nvGrpSpPr>
          <p:grpSpPr>
            <a:xfrm>
              <a:off x="7966471" y="5976024"/>
              <a:ext cx="3333653" cy="816989"/>
              <a:chOff x="2224900" y="5880823"/>
              <a:chExt cx="2976194" cy="81698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12ACF4-217E-4568-85A6-EF5D581A8B60}"/>
                  </a:ext>
                </a:extLst>
              </p:cNvPr>
              <p:cNvSpPr txBox="1"/>
              <p:nvPr/>
            </p:nvSpPr>
            <p:spPr>
              <a:xfrm>
                <a:off x="2224900" y="5880823"/>
                <a:ext cx="29761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Infor</a:t>
                </a:r>
                <a:r>
                  <a:rPr lang="fr-CA" sz="1600" dirty="0">
                    <a:cs typeface="Arial" panose="020B0604020202020204" pitchFamily="34" charset="0"/>
                  </a:rPr>
                  <a:t>m Science and Guidance Scope 2-3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194938-9390-4FB4-AE59-9B5020BEB6CF}"/>
                  </a:ext>
                </a:extLst>
              </p:cNvPr>
              <p:cNvSpPr txBox="1"/>
              <p:nvPr/>
            </p:nvSpPr>
            <p:spPr>
              <a:xfrm>
                <a:off x="2420273" y="6390035"/>
                <a:ext cx="25469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(Q2 ’19)</a:t>
                </a:r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D7896A5-0E1B-4B74-9936-90AF8A66E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1155620" y="5826239"/>
              <a:ext cx="974035" cy="907142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FCB037E-FB39-4678-9DF5-4A24219707B5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6530535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2" descr="Image result for roadmap">
              <a:extLst>
                <a:ext uri="{FF2B5EF4-FFF2-40B4-BE49-F238E27FC236}">
                  <a16:creationId xmlns:a16="http://schemas.microsoft.com/office/drawing/2014/main" id="{F70F3A2B-D929-4076-B5F5-7AB1F977C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11" y="5773259"/>
              <a:ext cx="1349820" cy="1039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71B079B-AC6D-4AC8-9993-1FD3C61D199D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6476972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0A98118-5258-48A2-B769-746AE090DBEE}"/>
                </a:ext>
              </a:extLst>
            </p:cNvPr>
            <p:cNvCxnSpPr>
              <a:cxnSpLocks/>
            </p:cNvCxnSpPr>
            <p:nvPr/>
          </p:nvCxnSpPr>
          <p:spPr>
            <a:xfrm>
              <a:off x="7772400" y="6487857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1C18D8C-2DBC-4412-8C2E-D2BB3FEB0068}"/>
              </a:ext>
            </a:extLst>
          </p:cNvPr>
          <p:cNvSpPr/>
          <p:nvPr/>
        </p:nvSpPr>
        <p:spPr>
          <a:xfrm>
            <a:off x="0" y="6777040"/>
            <a:ext cx="12192000" cy="90268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5265BC-106E-4FC2-88F5-96409CE715EA}"/>
              </a:ext>
            </a:extLst>
          </p:cNvPr>
          <p:cNvSpPr/>
          <p:nvPr/>
        </p:nvSpPr>
        <p:spPr>
          <a:xfrm>
            <a:off x="109422" y="546720"/>
            <a:ext cx="11914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B29F9D-01EF-4909-A147-1FFA446CA6A3}"/>
              </a:ext>
            </a:extLst>
          </p:cNvPr>
          <p:cNvSpPr/>
          <p:nvPr/>
        </p:nvSpPr>
        <p:spPr>
          <a:xfrm>
            <a:off x="214189" y="981670"/>
            <a:ext cx="9377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cs typeface="Arial" panose="020B0604020202020204" pitchFamily="34" charset="0"/>
              </a:rPr>
              <a:t>Summarize current state of the North-American RSD industry by end of Q2-2019 </a:t>
            </a:r>
          </a:p>
          <a:p>
            <a:pPr marL="285750" indent="-285750">
              <a:buFontTx/>
              <a:buChar char="-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fr-CA" dirty="0">
                <a:cs typeface="Arial" panose="020B0604020202020204" pitchFamily="34" charset="0"/>
              </a:rPr>
              <a:t>orm science and Scope 2-3 Guidance group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02B3B6E9-77D6-44E8-91F5-835A196BCD20}"/>
              </a:ext>
            </a:extLst>
          </p:cNvPr>
          <p:cNvSpPr txBox="1">
            <a:spLocks/>
          </p:cNvSpPr>
          <p:nvPr/>
        </p:nvSpPr>
        <p:spPr>
          <a:xfrm>
            <a:off x="0" y="104190"/>
            <a:ext cx="10899648" cy="362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130" dirty="0">
                <a:solidFill>
                  <a:schemeClr val="bg2"/>
                </a:solidFill>
                <a:latin typeface="+mj-lt"/>
              </a:rPr>
              <a:t>CFARS Guidance – Scope 1 Baseline – Jeff Fine – RES-Group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BCC06A-F675-4504-8C86-9E6A4C266869}"/>
              </a:ext>
            </a:extLst>
          </p:cNvPr>
          <p:cNvSpPr/>
          <p:nvPr/>
        </p:nvSpPr>
        <p:spPr>
          <a:xfrm>
            <a:off x="-30970" y="3548196"/>
            <a:ext cx="5003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Survey group formed</a:t>
            </a:r>
          </a:p>
          <a:p>
            <a:pPr marL="628650" lvl="1" indent="-285750">
              <a:buFontTx/>
              <a:buChar char="-"/>
            </a:pPr>
            <a:r>
              <a:rPr lang="fr-CA" dirty="0">
                <a:cs typeface="Arial" panose="020B0604020202020204" pitchFamily="34" charset="0"/>
              </a:rPr>
              <a:t>M</a:t>
            </a:r>
            <a:r>
              <a:rPr lang="en-US" dirty="0">
                <a:cs typeface="Arial" panose="020B0604020202020204" pitchFamily="34" charset="0"/>
              </a:rPr>
              <a:t>et 5 times</a:t>
            </a:r>
          </a:p>
          <a:p>
            <a:pPr marL="628650" lvl="1" indent="-285750">
              <a:buFontTx/>
              <a:buChar char="-"/>
            </a:pPr>
            <a:r>
              <a:rPr lang="fr-CA" dirty="0">
                <a:cs typeface="Arial" panose="020B0604020202020204" pitchFamily="34" charset="0"/>
              </a:rPr>
              <a:t>Broad range of participants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A" b="1" dirty="0">
                <a:cs typeface="Arial" panose="020B0604020202020204" pitchFamily="34" charset="0"/>
              </a:rPr>
              <a:t>urvey form </a:t>
            </a:r>
            <a:r>
              <a:rPr lang="fr-CA" b="1" dirty="0" err="1">
                <a:cs typeface="Arial" panose="020B0604020202020204" pitchFamily="34" charset="0"/>
              </a:rPr>
              <a:t>ready</a:t>
            </a:r>
            <a:r>
              <a:rPr lang="fr-CA" b="1" dirty="0">
                <a:cs typeface="Arial" panose="020B0604020202020204" pitchFamily="34" charset="0"/>
              </a:rPr>
              <a:t> and </a:t>
            </a:r>
            <a:r>
              <a:rPr lang="fr-CA" b="1" dirty="0" err="1">
                <a:cs typeface="Arial" panose="020B0604020202020204" pitchFamily="34" charset="0"/>
              </a:rPr>
              <a:t>released</a:t>
            </a:r>
            <a:endParaRPr lang="fr-CA" b="1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u="sng" dirty="0">
                <a:cs typeface="Arial" panose="020B0604020202020204" pitchFamily="34" charset="0"/>
              </a:rPr>
              <a:t>Survey data </a:t>
            </a:r>
            <a:r>
              <a:rPr lang="fr-CA" b="1" u="sng" dirty="0" err="1">
                <a:cs typeface="Arial" panose="020B0604020202020204" pitchFamily="34" charset="0"/>
              </a:rPr>
              <a:t>beign</a:t>
            </a:r>
            <a:r>
              <a:rPr lang="fr-CA" b="1" u="sng" dirty="0">
                <a:cs typeface="Arial" panose="020B0604020202020204" pitchFamily="34" charset="0"/>
              </a:rPr>
              <a:t> </a:t>
            </a:r>
            <a:r>
              <a:rPr lang="fr-CA" b="1" u="sng" dirty="0" err="1">
                <a:cs typeface="Arial" panose="020B0604020202020204" pitchFamily="34" charset="0"/>
              </a:rPr>
              <a:t>compiled</a:t>
            </a:r>
            <a:endParaRPr lang="fr-CA" b="1" u="sng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993C9-62C8-4C70-9282-1B4F15800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258" y="3804198"/>
            <a:ext cx="6076742" cy="2749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D0B7FD-0DE8-4130-AF78-0441F680B14D}"/>
              </a:ext>
            </a:extLst>
          </p:cNvPr>
          <p:cNvSpPr txBox="1"/>
          <p:nvPr/>
        </p:nvSpPr>
        <p:spPr>
          <a:xfrm>
            <a:off x="7224709" y="349178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SURVEY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941D5A-180D-4EAD-BA3E-5D10BCCA2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6679" y="70054"/>
            <a:ext cx="1637882" cy="13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981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F1CB7-5E96-4020-BD6E-8E53B7C79E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4000" y="6325281"/>
            <a:ext cx="508000" cy="366712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81E4F8-9A8B-40B9-BFB2-E7244C0E0213}"/>
              </a:ext>
            </a:extLst>
          </p:cNvPr>
          <p:cNvSpPr txBox="1">
            <a:spLocks/>
          </p:cNvSpPr>
          <p:nvPr/>
        </p:nvSpPr>
        <p:spPr>
          <a:xfrm>
            <a:off x="80928" y="118629"/>
            <a:ext cx="11975953" cy="96000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FD4FE5-4A00-4BD4-AE80-CEA41651BBF2}"/>
              </a:ext>
            </a:extLst>
          </p:cNvPr>
          <p:cNvSpPr/>
          <p:nvPr/>
        </p:nvSpPr>
        <p:spPr>
          <a:xfrm>
            <a:off x="142080" y="597067"/>
            <a:ext cx="11914802" cy="1275117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2087E0-73BA-438D-8661-09C0F7EC0104}"/>
              </a:ext>
            </a:extLst>
          </p:cNvPr>
          <p:cNvGrpSpPr/>
          <p:nvPr/>
        </p:nvGrpSpPr>
        <p:grpSpPr>
          <a:xfrm>
            <a:off x="142079" y="1910474"/>
            <a:ext cx="11914802" cy="3753038"/>
            <a:chOff x="142079" y="2008448"/>
            <a:chExt cx="11914802" cy="375303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24D0DE-0B04-49EF-9253-5F9A2DFB71E4}"/>
                </a:ext>
              </a:extLst>
            </p:cNvPr>
            <p:cNvSpPr/>
            <p:nvPr/>
          </p:nvSpPr>
          <p:spPr>
            <a:xfrm>
              <a:off x="142079" y="2070702"/>
              <a:ext cx="11914802" cy="3690784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7B1E8B-F637-41FA-88AA-9E701840450A}"/>
                </a:ext>
              </a:extLst>
            </p:cNvPr>
            <p:cNvSpPr/>
            <p:nvPr/>
          </p:nvSpPr>
          <p:spPr>
            <a:xfrm>
              <a:off x="142079" y="2008448"/>
              <a:ext cx="119148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Scope Definition: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27D3EE-8CC5-4D94-BD7F-CCC43F958811}"/>
              </a:ext>
            </a:extLst>
          </p:cNvPr>
          <p:cNvGrpSpPr/>
          <p:nvPr/>
        </p:nvGrpSpPr>
        <p:grpSpPr>
          <a:xfrm>
            <a:off x="142079" y="5405391"/>
            <a:ext cx="11987576" cy="1362121"/>
            <a:chOff x="142079" y="5466671"/>
            <a:chExt cx="11987576" cy="1362121"/>
          </a:xfrm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B7FEDE-4D5B-4AB9-88F4-4BB0FC0DE7EC}"/>
                </a:ext>
              </a:extLst>
            </p:cNvPr>
            <p:cNvSpPr/>
            <p:nvPr/>
          </p:nvSpPr>
          <p:spPr>
            <a:xfrm>
              <a:off x="142079" y="5768795"/>
              <a:ext cx="11914802" cy="1022031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741AD65-C033-48DC-ACCE-0111411A235E}"/>
                </a:ext>
              </a:extLst>
            </p:cNvPr>
            <p:cNvSpPr/>
            <p:nvPr/>
          </p:nvSpPr>
          <p:spPr>
            <a:xfrm>
              <a:off x="142079" y="5466671"/>
              <a:ext cx="1191929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Roadmap &amp; Next Steps: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7640B70-D9A4-40D2-BEE6-C8728809C5C5}"/>
                </a:ext>
              </a:extLst>
            </p:cNvPr>
            <p:cNvGrpSpPr/>
            <p:nvPr/>
          </p:nvGrpSpPr>
          <p:grpSpPr>
            <a:xfrm>
              <a:off x="1387893" y="5943600"/>
              <a:ext cx="2044348" cy="841177"/>
              <a:chOff x="2143518" y="5931325"/>
              <a:chExt cx="2044348" cy="841177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19978DF-BC37-43A7-A57A-98A8A695DA21}"/>
                  </a:ext>
                </a:extLst>
              </p:cNvPr>
              <p:cNvSpPr txBox="1"/>
              <p:nvPr/>
            </p:nvSpPr>
            <p:spPr>
              <a:xfrm>
                <a:off x="2143518" y="5931325"/>
                <a:ext cx="20443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dirty="0">
                    <a:cs typeface="Arial" panose="020B0604020202020204" pitchFamily="34" charset="0"/>
                  </a:rPr>
                  <a:t>Gather Colocation</a:t>
                </a:r>
              </a:p>
              <a:p>
                <a:pPr algn="ctr"/>
                <a:r>
                  <a:rPr lang="fr-CA" sz="1600" dirty="0">
                    <a:cs typeface="Arial" panose="020B0604020202020204" pitchFamily="34" charset="0"/>
                  </a:rPr>
                  <a:t>Dataset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C9932C-F929-4960-8E31-1AD379F88442}"/>
                  </a:ext>
                </a:extLst>
              </p:cNvPr>
              <p:cNvSpPr txBox="1"/>
              <p:nvPr/>
            </p:nvSpPr>
            <p:spPr>
              <a:xfrm>
                <a:off x="2667374" y="6464725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(Q2 ’19)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F979B5D-1F62-469F-B296-744D9D22E063}"/>
                </a:ext>
              </a:extLst>
            </p:cNvPr>
            <p:cNvGrpSpPr/>
            <p:nvPr/>
          </p:nvGrpSpPr>
          <p:grpSpPr>
            <a:xfrm>
              <a:off x="3299897" y="6062246"/>
              <a:ext cx="2505761" cy="722531"/>
              <a:chOff x="1709902" y="6050612"/>
              <a:chExt cx="2505761" cy="722531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EAB910-BAE1-4248-BDB8-7509A1279ECD}"/>
                  </a:ext>
                </a:extLst>
              </p:cNvPr>
              <p:cNvSpPr txBox="1"/>
              <p:nvPr/>
            </p:nvSpPr>
            <p:spPr>
              <a:xfrm>
                <a:off x="1709902" y="6050612"/>
                <a:ext cx="25057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Results Validation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7ACE28-C875-4392-AEDB-306A4572BEBE}"/>
                  </a:ext>
                </a:extLst>
              </p:cNvPr>
              <p:cNvSpPr txBox="1"/>
              <p:nvPr/>
            </p:nvSpPr>
            <p:spPr>
              <a:xfrm>
                <a:off x="2508888" y="6465366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(Q2 20’)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E916C6B-540E-4F57-94CF-F5D39BF0E7C7}"/>
                </a:ext>
              </a:extLst>
            </p:cNvPr>
            <p:cNvGrpSpPr/>
            <p:nvPr/>
          </p:nvGrpSpPr>
          <p:grpSpPr>
            <a:xfrm>
              <a:off x="5571439" y="6062246"/>
              <a:ext cx="2505761" cy="766546"/>
              <a:chOff x="1757400" y="6039657"/>
              <a:chExt cx="2505761" cy="76654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38107F-0B30-43FF-87AA-B7E41A583263}"/>
                  </a:ext>
                </a:extLst>
              </p:cNvPr>
              <p:cNvSpPr txBox="1"/>
              <p:nvPr/>
            </p:nvSpPr>
            <p:spPr>
              <a:xfrm>
                <a:off x="1757400" y="6039657"/>
                <a:ext cx="25057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dirty="0">
                    <a:cs typeface="Arial" panose="020B0604020202020204" pitchFamily="34" charset="0"/>
                  </a:rPr>
                  <a:t>R</a:t>
                </a:r>
                <a:r>
                  <a:rPr lang="en-US" sz="1600" dirty="0">
                    <a:cs typeface="Arial" panose="020B0604020202020204" pitchFamily="34" charset="0"/>
                  </a:rPr>
                  <a:t>esults Publication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747EAB-E688-4A7D-9F3D-2A1995E9903F}"/>
                  </a:ext>
                </a:extLst>
              </p:cNvPr>
              <p:cNvSpPr txBox="1"/>
              <p:nvPr/>
            </p:nvSpPr>
            <p:spPr>
              <a:xfrm>
                <a:off x="2476230" y="6498426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(Q3 ’20)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3E82EA-DDFA-4212-98E9-1D0D22C0F062}"/>
                </a:ext>
              </a:extLst>
            </p:cNvPr>
            <p:cNvGrpSpPr/>
            <p:nvPr/>
          </p:nvGrpSpPr>
          <p:grpSpPr>
            <a:xfrm>
              <a:off x="7966471" y="5976024"/>
              <a:ext cx="3333653" cy="816989"/>
              <a:chOff x="2224900" y="5880823"/>
              <a:chExt cx="2976194" cy="81698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12ACF4-217E-4568-85A6-EF5D581A8B60}"/>
                  </a:ext>
                </a:extLst>
              </p:cNvPr>
              <p:cNvSpPr txBox="1"/>
              <p:nvPr/>
            </p:nvSpPr>
            <p:spPr>
              <a:xfrm>
                <a:off x="2224900" y="5880823"/>
                <a:ext cx="29761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Infor</a:t>
                </a:r>
                <a:r>
                  <a:rPr lang="fr-CA" sz="1600" dirty="0">
                    <a:cs typeface="Arial" panose="020B0604020202020204" pitchFamily="34" charset="0"/>
                  </a:rPr>
                  <a:t>m Science and Guidance Scope 3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194938-9390-4FB4-AE59-9B5020BEB6CF}"/>
                  </a:ext>
                </a:extLst>
              </p:cNvPr>
              <p:cNvSpPr txBox="1"/>
              <p:nvPr/>
            </p:nvSpPr>
            <p:spPr>
              <a:xfrm>
                <a:off x="2420273" y="6390035"/>
                <a:ext cx="25469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(Q3 ’20)</a:t>
                </a:r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D7896A5-0E1B-4B74-9936-90AF8A66E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1155620" y="5826239"/>
              <a:ext cx="974035" cy="907142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FCB037E-FB39-4678-9DF5-4A24219707B5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6530535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2" descr="Image result for roadmap">
              <a:extLst>
                <a:ext uri="{FF2B5EF4-FFF2-40B4-BE49-F238E27FC236}">
                  <a16:creationId xmlns:a16="http://schemas.microsoft.com/office/drawing/2014/main" id="{F70F3A2B-D929-4076-B5F5-7AB1F977C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11" y="5773259"/>
              <a:ext cx="1349820" cy="1039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71B079B-AC6D-4AC8-9993-1FD3C61D199D}"/>
                </a:ext>
              </a:extLst>
            </p:cNvPr>
            <p:cNvCxnSpPr>
              <a:cxnSpLocks/>
            </p:cNvCxnSpPr>
            <p:nvPr/>
          </p:nvCxnSpPr>
          <p:spPr>
            <a:xfrm>
              <a:off x="5257800" y="6476972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0A98118-5258-48A2-B769-746AE090DBEE}"/>
                </a:ext>
              </a:extLst>
            </p:cNvPr>
            <p:cNvCxnSpPr>
              <a:cxnSpLocks/>
            </p:cNvCxnSpPr>
            <p:nvPr/>
          </p:nvCxnSpPr>
          <p:spPr>
            <a:xfrm>
              <a:off x="7456569" y="6487857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1C18D8C-2DBC-4412-8C2E-D2BB3FEB0068}"/>
              </a:ext>
            </a:extLst>
          </p:cNvPr>
          <p:cNvSpPr/>
          <p:nvPr/>
        </p:nvSpPr>
        <p:spPr>
          <a:xfrm>
            <a:off x="0" y="6796088"/>
            <a:ext cx="12192000" cy="90268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5265BC-106E-4FC2-88F5-96409CE715EA}"/>
              </a:ext>
            </a:extLst>
          </p:cNvPr>
          <p:cNvSpPr/>
          <p:nvPr/>
        </p:nvSpPr>
        <p:spPr>
          <a:xfrm>
            <a:off x="109422" y="546720"/>
            <a:ext cx="11914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B29F9D-01EF-4909-A147-1FFA446CA6A3}"/>
              </a:ext>
            </a:extLst>
          </p:cNvPr>
          <p:cNvSpPr/>
          <p:nvPr/>
        </p:nvSpPr>
        <p:spPr>
          <a:xfrm>
            <a:off x="214189" y="981670"/>
            <a:ext cx="9377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cs typeface="Arial" panose="020B0604020202020204" pitchFamily="34" charset="0"/>
              </a:rPr>
              <a:t>Scope 2:  Collaborate to provide data driven colocation validation best practices</a:t>
            </a:r>
          </a:p>
          <a:p>
            <a:pPr marL="285750" indent="-285750">
              <a:buFontTx/>
              <a:buChar char="-"/>
            </a:pPr>
            <a:r>
              <a:rPr lang="fr-CA" dirty="0">
                <a:cs typeface="Arial" panose="020B0604020202020204" pitchFamily="34" charset="0"/>
              </a:rPr>
              <a:t>Scope 3:  Collaborate to develop data driven consensus acceptance criteria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02B3B6E9-77D6-44E8-91F5-835A196BCD20}"/>
              </a:ext>
            </a:extLst>
          </p:cNvPr>
          <p:cNvSpPr txBox="1">
            <a:spLocks/>
          </p:cNvSpPr>
          <p:nvPr/>
        </p:nvSpPr>
        <p:spPr>
          <a:xfrm>
            <a:off x="0" y="104190"/>
            <a:ext cx="10899648" cy="362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130" dirty="0">
                <a:solidFill>
                  <a:schemeClr val="bg2"/>
                </a:solidFill>
                <a:latin typeface="+mj-lt"/>
              </a:rPr>
              <a:t>CFARS Guidance – Scope 2-3 </a:t>
            </a:r>
            <a:r>
              <a:rPr lang="en-CA" sz="2130" dirty="0">
                <a:solidFill>
                  <a:schemeClr val="bg2"/>
                </a:solidFill>
                <a:latin typeface="+mj-lt"/>
              </a:rPr>
              <a:t>Reesa Dexter DNV-GL / </a:t>
            </a:r>
            <a:r>
              <a:rPr lang="en-GB" sz="2130" dirty="0">
                <a:solidFill>
                  <a:schemeClr val="bg2"/>
                </a:solidFill>
                <a:latin typeface="+mj-lt"/>
              </a:rPr>
              <a:t>Matthew Meyers E.ON  </a:t>
            </a:r>
            <a:r>
              <a:rPr lang="en-CA" sz="2130" dirty="0">
                <a:solidFill>
                  <a:schemeClr val="bg2"/>
                </a:solidFill>
                <a:latin typeface="+mj-lt"/>
              </a:rPr>
              <a:t> </a:t>
            </a:r>
            <a:endParaRPr lang="en-GB" sz="213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6F471-7ADC-41B3-ACA8-21EA62E1C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716563"/>
            <a:ext cx="5695118" cy="2693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8AEF7D-45ED-41BD-A01A-B54239119FA5}"/>
              </a:ext>
            </a:extLst>
          </p:cNvPr>
          <p:cNvSpPr txBox="1"/>
          <p:nvPr/>
        </p:nvSpPr>
        <p:spPr>
          <a:xfrm>
            <a:off x="6467439" y="2824877"/>
            <a:ext cx="5409048" cy="25853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r>
              <a:rPr lang="fr-CA" dirty="0"/>
              <a:t>SUBGROUP</a:t>
            </a:r>
          </a:p>
          <a:p>
            <a:pPr algn="ctr"/>
            <a:r>
              <a:rPr lang="fr-CA" dirty="0"/>
              <a:t>TO BE FORMED IN 2019</a:t>
            </a:r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endParaRPr lang="fr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C8FC13-DF4B-452C-86B8-8638DD5FAB22}"/>
              </a:ext>
            </a:extLst>
          </p:cNvPr>
          <p:cNvSpPr txBox="1"/>
          <p:nvPr/>
        </p:nvSpPr>
        <p:spPr>
          <a:xfrm>
            <a:off x="1629531" y="2279806"/>
            <a:ext cx="417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Scope 2: Colocation Validation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D60649-FA8F-4086-8DEF-3E73D1273D2F}"/>
              </a:ext>
            </a:extLst>
          </p:cNvPr>
          <p:cNvSpPr txBox="1"/>
          <p:nvPr/>
        </p:nvSpPr>
        <p:spPr>
          <a:xfrm>
            <a:off x="7025273" y="2286000"/>
            <a:ext cx="417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Scope 3: Acceptance Criteria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95193-4844-41A7-8C4D-3AEB80D2C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2667" y="177929"/>
            <a:ext cx="1838415" cy="1470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952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0E1D-3372-4E5F-8F54-43997CB8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latin typeface="+mj-lt"/>
              </a:rPr>
              <a:t>CFARS Science Working Group – Alexandra St. P</a:t>
            </a:r>
            <a:r>
              <a:rPr lang="fr-CA" dirty="0">
                <a:solidFill>
                  <a:schemeClr val="bg2"/>
                </a:solidFill>
                <a:latin typeface="+mj-lt"/>
              </a:rPr>
              <a:t>é </a:t>
            </a:r>
            <a:r>
              <a:rPr lang="en-GB" dirty="0">
                <a:solidFill>
                  <a:schemeClr val="bg2"/>
                </a:solidFill>
              </a:rPr>
              <a:t> E.ON</a:t>
            </a:r>
            <a:endParaRPr lang="en-GB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8" name="Picture 34" descr="Image result for NRG-leosphere logo">
            <a:extLst>
              <a:ext uri="{FF2B5EF4-FFF2-40B4-BE49-F238E27FC236}">
                <a16:creationId xmlns:a16="http://schemas.microsoft.com/office/drawing/2014/main" id="{718BFF5E-7A41-4454-B8C2-2938AA343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 b="23165"/>
          <a:stretch/>
        </p:blipFill>
        <p:spPr bwMode="auto">
          <a:xfrm>
            <a:off x="7633465" y="703407"/>
            <a:ext cx="109944" cy="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7539B48-1A4D-462B-981C-3A11529D803C}"/>
              </a:ext>
            </a:extLst>
          </p:cNvPr>
          <p:cNvSpPr/>
          <p:nvPr/>
        </p:nvSpPr>
        <p:spPr>
          <a:xfrm>
            <a:off x="906495" y="1427606"/>
            <a:ext cx="24120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6000" b="1" dirty="0">
                <a:solidFill>
                  <a:srgbClr val="F37421"/>
                </a:solidFill>
                <a:latin typeface="Trebuchet MS" panose="020B0603020202020204" pitchFamily="34" charset="0"/>
              </a:rPr>
              <a:t>CFARS</a:t>
            </a:r>
            <a:endParaRPr lang="en-US" sz="6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B1B5026-1998-487E-BA51-E7EBAC746F41}"/>
              </a:ext>
            </a:extLst>
          </p:cNvPr>
          <p:cNvSpPr/>
          <p:nvPr/>
        </p:nvSpPr>
        <p:spPr>
          <a:xfrm>
            <a:off x="838200" y="2258603"/>
            <a:ext cx="3321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800" b="1" dirty="0">
                <a:latin typeface="Trebuchet MS" panose="020B0603020202020204" pitchFamily="34" charset="0"/>
                <a:cs typeface="Traditional Arabic" panose="02020603050405020304" pitchFamily="18" charset="-78"/>
              </a:rPr>
              <a:t>Increase Acceptance of RSDs </a:t>
            </a:r>
            <a:endParaRPr lang="en-US" sz="1800" b="1" dirty="0">
              <a:latin typeface="Trebuchet MS" panose="020B0603020202020204" pitchFamily="34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93133E85-74CD-4468-AB1F-930D45319AA9}"/>
              </a:ext>
            </a:extLst>
          </p:cNvPr>
          <p:cNvSpPr/>
          <p:nvPr/>
        </p:nvSpPr>
        <p:spPr>
          <a:xfrm>
            <a:off x="4512811" y="1608111"/>
            <a:ext cx="2412071" cy="10198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3305E5-61C5-4F9E-95ED-2118F6578249}"/>
              </a:ext>
            </a:extLst>
          </p:cNvPr>
          <p:cNvGrpSpPr/>
          <p:nvPr/>
        </p:nvGrpSpPr>
        <p:grpSpPr>
          <a:xfrm>
            <a:off x="7368442" y="1219200"/>
            <a:ext cx="4061558" cy="4644964"/>
            <a:chOff x="38230" y="1591622"/>
            <a:chExt cx="4494987" cy="5056806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EABAF00-A4BB-41D6-AC54-1E43B0DA3489}"/>
                </a:ext>
              </a:extLst>
            </p:cNvPr>
            <p:cNvSpPr/>
            <p:nvPr/>
          </p:nvSpPr>
          <p:spPr>
            <a:xfrm>
              <a:off x="153014" y="1591622"/>
              <a:ext cx="4092837" cy="2295327"/>
            </a:xfrm>
            <a:prstGeom prst="ellipse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1867" dirty="0">
                <a:solidFill>
                  <a:srgbClr val="000000"/>
                </a:solidFill>
                <a:latin typeface="EON Brix San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762A4B2-A9A8-4389-9414-525353217A4B}"/>
                </a:ext>
              </a:extLst>
            </p:cNvPr>
            <p:cNvSpPr/>
            <p:nvPr/>
          </p:nvSpPr>
          <p:spPr>
            <a:xfrm>
              <a:off x="342986" y="5609516"/>
              <a:ext cx="4190231" cy="10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GB" altLang="en-US" sz="1867" b="1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Mission:</a:t>
              </a:r>
            </a:p>
            <a:p>
              <a:pPr algn="ctr" defTabSz="1219170"/>
              <a:r>
                <a:rPr lang="en-GB" altLang="en-US" sz="1867" b="1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 </a:t>
              </a:r>
              <a:r>
                <a:rPr lang="en-GB" altLang="en-US" sz="1867" dirty="0">
                  <a:solidFill>
                    <a:srgbClr val="000000"/>
                  </a:solidFill>
                  <a:latin typeface="EON Brix Sans"/>
                  <a:cs typeface="Traditional Arabic" panose="02020603050405020304" pitchFamily="18" charset="-78"/>
                </a:rPr>
                <a:t>Provide Data-Driven Answers to Key RSD Science Questions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8420882-3177-4857-93E0-420854D93D49}"/>
                </a:ext>
              </a:extLst>
            </p:cNvPr>
            <p:cNvSpPr/>
            <p:nvPr/>
          </p:nvSpPr>
          <p:spPr>
            <a:xfrm>
              <a:off x="38230" y="4047224"/>
              <a:ext cx="1251717" cy="804001"/>
            </a:xfrm>
            <a:prstGeom prst="ellipse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1867" dirty="0">
                <a:solidFill>
                  <a:srgbClr val="000000"/>
                </a:solidFill>
                <a:latin typeface="EON Brix San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79DB16C-CB29-4C51-8481-ACE1DD2F5743}"/>
                </a:ext>
              </a:extLst>
            </p:cNvPr>
            <p:cNvSpPr/>
            <p:nvPr/>
          </p:nvSpPr>
          <p:spPr>
            <a:xfrm>
              <a:off x="1012339" y="4565398"/>
              <a:ext cx="1251717" cy="804001"/>
            </a:xfrm>
            <a:prstGeom prst="ellipse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1867" dirty="0">
                <a:solidFill>
                  <a:srgbClr val="000000"/>
                </a:solidFill>
                <a:latin typeface="EON Brix Sans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C57C2E4-456A-44C8-9294-F08A1FD3BB9B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>
              <a:off x="664088" y="3475835"/>
              <a:ext cx="1" cy="57138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29CAA37-84A2-4A5C-8909-725F2DE0825F}"/>
                </a:ext>
              </a:extLst>
            </p:cNvPr>
            <p:cNvCxnSpPr>
              <a:cxnSpLocks/>
              <a:endCxn id="84" idx="0"/>
            </p:cNvCxnSpPr>
            <p:nvPr/>
          </p:nvCxnSpPr>
          <p:spPr>
            <a:xfrm>
              <a:off x="2681173" y="3864041"/>
              <a:ext cx="0" cy="18318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0320C82-07A7-4D4C-968E-DB65F40D4AFC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 flipH="1">
              <a:off x="1638197" y="3836685"/>
              <a:ext cx="13360" cy="72871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512468B-EA89-4DBA-9710-4EAF0E2D968F}"/>
                </a:ext>
              </a:extLst>
            </p:cNvPr>
            <p:cNvCxnSpPr>
              <a:cxnSpLocks/>
            </p:cNvCxnSpPr>
            <p:nvPr/>
          </p:nvCxnSpPr>
          <p:spPr>
            <a:xfrm>
              <a:off x="3775945" y="3426526"/>
              <a:ext cx="0" cy="114915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03E98D1-0C3C-4B36-917B-63EFE9199CED}"/>
                </a:ext>
              </a:extLst>
            </p:cNvPr>
            <p:cNvSpPr/>
            <p:nvPr/>
          </p:nvSpPr>
          <p:spPr>
            <a:xfrm>
              <a:off x="2055315" y="4047224"/>
              <a:ext cx="1251717" cy="804001"/>
            </a:xfrm>
            <a:prstGeom prst="ellipse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1867" dirty="0">
                <a:solidFill>
                  <a:srgbClr val="000000"/>
                </a:solidFill>
                <a:latin typeface="EON Brix San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37BA929-E39C-48AE-B112-1966F2F6ECFA}"/>
                </a:ext>
              </a:extLst>
            </p:cNvPr>
            <p:cNvSpPr/>
            <p:nvPr/>
          </p:nvSpPr>
          <p:spPr>
            <a:xfrm>
              <a:off x="221254" y="4131571"/>
              <a:ext cx="9466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/>
              <a:r>
                <a:rPr lang="en-US" sz="1400" dirty="0">
                  <a:solidFill>
                    <a:srgbClr val="000000"/>
                  </a:solidFill>
                  <a:latin typeface="EON Brix Sans"/>
                </a:rPr>
                <a:t>Flow </a:t>
              </a:r>
            </a:p>
            <a:p>
              <a:pPr algn="ctr" defTabSz="1219170"/>
              <a:r>
                <a:rPr lang="en-US" sz="1400" dirty="0">
                  <a:solidFill>
                    <a:srgbClr val="000000"/>
                  </a:solidFill>
                  <a:latin typeface="EON Brix Sans"/>
                </a:rPr>
                <a:t>Correction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61A9AA4-7B26-4C84-AEFE-66094C3AEAAE}"/>
                </a:ext>
              </a:extLst>
            </p:cNvPr>
            <p:cNvSpPr/>
            <p:nvPr/>
          </p:nvSpPr>
          <p:spPr>
            <a:xfrm>
              <a:off x="2336656" y="4163757"/>
              <a:ext cx="6890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/>
              <a:r>
                <a:rPr lang="en-US" sz="1400" dirty="0">
                  <a:solidFill>
                    <a:srgbClr val="000000"/>
                  </a:solidFill>
                  <a:latin typeface="EON Brix Sans"/>
                </a:rPr>
                <a:t>Power </a:t>
              </a:r>
            </a:p>
            <a:p>
              <a:pPr algn="ctr" defTabSz="1219170"/>
              <a:r>
                <a:rPr lang="en-US" sz="1400" dirty="0">
                  <a:solidFill>
                    <a:srgbClr val="000000"/>
                  </a:solidFill>
                  <a:latin typeface="EON Brix Sans"/>
                </a:rPr>
                <a:t>Curves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F9CCE95-356F-4BD7-83C6-0B5098FC0A06}"/>
                </a:ext>
              </a:extLst>
            </p:cNvPr>
            <p:cNvSpPr/>
            <p:nvPr/>
          </p:nvSpPr>
          <p:spPr>
            <a:xfrm>
              <a:off x="1108148" y="4679914"/>
              <a:ext cx="104400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/>
              <a:r>
                <a:rPr lang="en-US" sz="1400" dirty="0">
                  <a:solidFill>
                    <a:srgbClr val="000000"/>
                  </a:solidFill>
                  <a:latin typeface="EON Brix Sans"/>
                </a:rPr>
                <a:t>Energy </a:t>
              </a:r>
            </a:p>
            <a:p>
              <a:pPr algn="ctr" defTabSz="1219170"/>
              <a:r>
                <a:rPr lang="en-US" sz="1400" dirty="0">
                  <a:solidFill>
                    <a:srgbClr val="000000"/>
                  </a:solidFill>
                  <a:latin typeface="EON Brix Sans"/>
                </a:rPr>
                <a:t>Uncertainty</a:t>
              </a:r>
            </a:p>
            <a:p>
              <a:pPr algn="ctr" defTabSz="1219170"/>
              <a:endParaRPr lang="en-US" sz="1400" dirty="0">
                <a:solidFill>
                  <a:srgbClr val="000000"/>
                </a:solidFill>
                <a:latin typeface="EON Brix San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3F9B2CF-B6C3-4E43-A5B2-B1213ACB4910}"/>
                </a:ext>
              </a:extLst>
            </p:cNvPr>
            <p:cNvSpPr/>
            <p:nvPr/>
          </p:nvSpPr>
          <p:spPr>
            <a:xfrm>
              <a:off x="170404" y="2109191"/>
              <a:ext cx="4058056" cy="1172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/>
              <a:r>
                <a:rPr lang="fr-CA" sz="3200" i="1" dirty="0">
                  <a:solidFill>
                    <a:srgbClr val="000000"/>
                  </a:solidFill>
                  <a:latin typeface="EON Brix Sans"/>
                </a:rPr>
                <a:t>Science</a:t>
              </a:r>
              <a:endParaRPr lang="en-US" sz="3200" i="1" dirty="0">
                <a:solidFill>
                  <a:srgbClr val="000000"/>
                </a:solidFill>
                <a:latin typeface="EON Brix Sans"/>
              </a:endParaRPr>
            </a:p>
            <a:p>
              <a:pPr algn="ctr" defTabSz="1219170"/>
              <a:r>
                <a:rPr lang="en-US" sz="3200" dirty="0">
                  <a:solidFill>
                    <a:srgbClr val="000000"/>
                  </a:solidFill>
                  <a:latin typeface="EON Brix Sans"/>
                </a:rPr>
                <a:t>Working Group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712F7547-8F1F-4BA2-8A88-13F8E1E3BCE4}"/>
              </a:ext>
            </a:extLst>
          </p:cNvPr>
          <p:cNvSpPr/>
          <p:nvPr/>
        </p:nvSpPr>
        <p:spPr>
          <a:xfrm>
            <a:off x="10272517" y="3957643"/>
            <a:ext cx="1131020" cy="738521"/>
          </a:xfrm>
          <a:prstGeom prst="ellipse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srgbClr val="000000"/>
              </a:solidFill>
              <a:latin typeface="EON Brix San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52B28B3-B346-44AB-B7AC-CEBC74B3A823}"/>
              </a:ext>
            </a:extLst>
          </p:cNvPr>
          <p:cNvSpPr/>
          <p:nvPr/>
        </p:nvSpPr>
        <p:spPr>
          <a:xfrm>
            <a:off x="10352109" y="4032895"/>
            <a:ext cx="899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n-US" sz="1400" dirty="0">
                <a:solidFill>
                  <a:srgbClr val="000000"/>
                </a:solidFill>
                <a:latin typeface="EON Brix Sans"/>
              </a:rPr>
              <a:t>Site </a:t>
            </a:r>
          </a:p>
          <a:p>
            <a:pPr algn="ctr" defTabSz="1219170"/>
            <a:r>
              <a:rPr lang="en-US" sz="1400" dirty="0">
                <a:solidFill>
                  <a:srgbClr val="000000"/>
                </a:solidFill>
                <a:latin typeface="EON Brix Sans"/>
              </a:rPr>
              <a:t>suitability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2EB7D3-2EA9-4164-8760-1A7E8051F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14" y="2838061"/>
            <a:ext cx="2542486" cy="33903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B71FEAC-730B-4177-B5EA-B3772BEE7A46}"/>
              </a:ext>
            </a:extLst>
          </p:cNvPr>
          <p:cNvSpPr/>
          <p:nvPr/>
        </p:nvSpPr>
        <p:spPr>
          <a:xfrm>
            <a:off x="291261" y="1139422"/>
            <a:ext cx="11595939" cy="5489978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6EFBA-7067-4B61-8DC8-747F62F76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36" y="2841082"/>
            <a:ext cx="2228964" cy="34835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2D99BF8-7093-4044-AA0A-9B0860463D30}"/>
              </a:ext>
            </a:extLst>
          </p:cNvPr>
          <p:cNvSpPr txBox="1"/>
          <p:nvPr/>
        </p:nvSpPr>
        <p:spPr>
          <a:xfrm>
            <a:off x="4038600" y="6285722"/>
            <a:ext cx="349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Alexandra St. Pé – Group Lead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4514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F1CB7-5E96-4020-BD6E-8E53B7C79E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4000" y="6415088"/>
            <a:ext cx="508000" cy="366712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81E4F8-9A8B-40B9-BFB2-E7244C0E0213}"/>
              </a:ext>
            </a:extLst>
          </p:cNvPr>
          <p:cNvSpPr txBox="1">
            <a:spLocks/>
          </p:cNvSpPr>
          <p:nvPr/>
        </p:nvSpPr>
        <p:spPr>
          <a:xfrm>
            <a:off x="80928" y="118629"/>
            <a:ext cx="11975953" cy="96000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FD4FE5-4A00-4BD4-AE80-CEA41651BBF2}"/>
              </a:ext>
            </a:extLst>
          </p:cNvPr>
          <p:cNvSpPr/>
          <p:nvPr/>
        </p:nvSpPr>
        <p:spPr>
          <a:xfrm>
            <a:off x="142080" y="597067"/>
            <a:ext cx="11914802" cy="1275117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13A0D0-2B62-46AC-8E06-6CEC8DAFB60A}"/>
              </a:ext>
            </a:extLst>
          </p:cNvPr>
          <p:cNvGrpSpPr/>
          <p:nvPr/>
        </p:nvGrpSpPr>
        <p:grpSpPr>
          <a:xfrm>
            <a:off x="142079" y="1910474"/>
            <a:ext cx="11914802" cy="3753038"/>
            <a:chOff x="142079" y="1910474"/>
            <a:chExt cx="11914802" cy="37530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2087E0-73BA-438D-8661-09C0F7EC0104}"/>
                </a:ext>
              </a:extLst>
            </p:cNvPr>
            <p:cNvGrpSpPr/>
            <p:nvPr/>
          </p:nvGrpSpPr>
          <p:grpSpPr>
            <a:xfrm>
              <a:off x="142079" y="1910474"/>
              <a:ext cx="11914802" cy="3753038"/>
              <a:chOff x="142079" y="2008448"/>
              <a:chExt cx="11914802" cy="3753038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C24D0DE-0B04-49EF-9253-5F9A2DFB71E4}"/>
                  </a:ext>
                </a:extLst>
              </p:cNvPr>
              <p:cNvSpPr/>
              <p:nvPr/>
            </p:nvSpPr>
            <p:spPr>
              <a:xfrm>
                <a:off x="142079" y="2070702"/>
                <a:ext cx="11914802" cy="3690784"/>
              </a:xfrm>
              <a:prstGeom prst="round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‘Scope 1’ Research Questions &amp; Methods for Tests Defined:</a:t>
                </a:r>
              </a:p>
              <a:p>
                <a:pPr lvl="1"/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1 Tests:</a:t>
                </a: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the average 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 bias between a corrected RSD and reference anemometer similar to the average TI bias between a reference anemometer and </a:t>
                </a:r>
                <a:r>
                  <a:rPr 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different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anemometer?</a:t>
                </a: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Tx/>
                  <a:buChar char="-"/>
                </a:pP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2 Tests</a:t>
                </a: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What are the most accurate &amp; precise “in-house” RSD TI correction methods?</a:t>
                </a:r>
              </a:p>
              <a:p>
                <a:pPr marL="285750" indent="-285750">
                  <a:buFontTx/>
                  <a:buChar char="-"/>
                </a:pP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Tx/>
                  <a:buChar char="-"/>
                </a:pP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Tx/>
                  <a:buChar char="-"/>
                </a:pP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7B1E8B-F637-41FA-88AA-9E701840450A}"/>
                  </a:ext>
                </a:extLst>
              </p:cNvPr>
              <p:cNvSpPr/>
              <p:nvPr/>
            </p:nvSpPr>
            <p:spPr>
              <a:xfrm>
                <a:off x="142079" y="2008448"/>
                <a:ext cx="119148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Key Accomplishments: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C13852D-BAE4-4BFE-A078-6AC3A2A2BD44}"/>
                  </a:ext>
                </a:extLst>
              </p:cNvPr>
              <p:cNvGrpSpPr/>
              <p:nvPr/>
            </p:nvGrpSpPr>
            <p:grpSpPr>
              <a:xfrm>
                <a:off x="3164245" y="3078012"/>
                <a:ext cx="6000969" cy="1133554"/>
                <a:chOff x="3994766" y="1781574"/>
                <a:chExt cx="8434662" cy="2101855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2DB4E8B-66D2-4489-AB58-55340458E194}"/>
                    </a:ext>
                  </a:extLst>
                </p:cNvPr>
                <p:cNvSpPr txBox="1"/>
                <p:nvPr/>
              </p:nvSpPr>
              <p:spPr>
                <a:xfrm>
                  <a:off x="8113472" y="2119331"/>
                  <a:ext cx="1147498" cy="970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vs.</a:t>
                  </a:r>
                </a:p>
              </p:txBody>
            </p:sp>
            <p:pic>
              <p:nvPicPr>
                <p:cNvPr id="24" name="Picture 2" descr="Image result for thies anemometer">
                  <a:extLst>
                    <a:ext uri="{FF2B5EF4-FFF2-40B4-BE49-F238E27FC236}">
                      <a16:creationId xmlns:a16="http://schemas.microsoft.com/office/drawing/2014/main" id="{123A4074-CCD5-44E7-A84E-2796B45754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33678" y="1818804"/>
                  <a:ext cx="896043" cy="10766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8154B12-D18E-489A-A411-3327E549D7B5}"/>
                    </a:ext>
                  </a:extLst>
                </p:cNvPr>
                <p:cNvSpPr txBox="1"/>
                <p:nvPr/>
              </p:nvSpPr>
              <p:spPr>
                <a:xfrm>
                  <a:off x="10524719" y="2119333"/>
                  <a:ext cx="331620" cy="684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&amp;</a:t>
                  </a:r>
                </a:p>
              </p:txBody>
            </p:sp>
            <p:pic>
              <p:nvPicPr>
                <p:cNvPr id="26" name="Picture 4" descr="Image result for risoe anemometer">
                  <a:extLst>
                    <a:ext uri="{FF2B5EF4-FFF2-40B4-BE49-F238E27FC236}">
                      <a16:creationId xmlns:a16="http://schemas.microsoft.com/office/drawing/2014/main" id="{9FB4FEDE-F5A4-4217-A2C1-45CDA4C19E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17274" y="1781574"/>
                  <a:ext cx="842157" cy="12536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DAB87203-0AB9-4B9B-9B67-009D988551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1699" t="38921" r="26837" b="9710"/>
                <a:stretch/>
              </p:blipFill>
              <p:spPr>
                <a:xfrm>
                  <a:off x="4402671" y="1968134"/>
                  <a:ext cx="1167523" cy="879981"/>
                </a:xfrm>
                <a:prstGeom prst="rect">
                  <a:avLst/>
                </a:prstGeom>
              </p:spPr>
            </p:pic>
            <p:pic>
              <p:nvPicPr>
                <p:cNvPr id="28" name="Picture 6" descr="Image result for AQS sodar">
                  <a:extLst>
                    <a:ext uri="{FF2B5EF4-FFF2-40B4-BE49-F238E27FC236}">
                      <a16:creationId xmlns:a16="http://schemas.microsoft.com/office/drawing/2014/main" id="{4A9E79E2-8F5F-414E-9B14-830F3CB7DC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086" r="26312"/>
                <a:stretch/>
              </p:blipFill>
              <p:spPr bwMode="auto">
                <a:xfrm>
                  <a:off x="5433516" y="2105914"/>
                  <a:ext cx="825628" cy="9047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668D85C-96CA-42A4-8221-E6F09E334B3F}"/>
                    </a:ext>
                  </a:extLst>
                </p:cNvPr>
                <p:cNvSpPr txBox="1"/>
                <p:nvPr/>
              </p:nvSpPr>
              <p:spPr>
                <a:xfrm>
                  <a:off x="6464402" y="2119331"/>
                  <a:ext cx="623322" cy="684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&amp;</a:t>
                  </a:r>
                </a:p>
              </p:txBody>
            </p:sp>
            <p:pic>
              <p:nvPicPr>
                <p:cNvPr id="30" name="Picture 2" descr="Image result for thies anemometer">
                  <a:extLst>
                    <a:ext uri="{FF2B5EF4-FFF2-40B4-BE49-F238E27FC236}">
                      <a16:creationId xmlns:a16="http://schemas.microsoft.com/office/drawing/2014/main" id="{3BC2D1A9-38EA-4DE1-AC32-5AF2D0A316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3268" y="1826844"/>
                  <a:ext cx="904666" cy="10870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35D860C-59D4-4DA3-B22B-C0A0FB3E3699}"/>
                    </a:ext>
                  </a:extLst>
                </p:cNvPr>
                <p:cNvSpPr txBox="1"/>
                <p:nvPr/>
              </p:nvSpPr>
              <p:spPr>
                <a:xfrm>
                  <a:off x="6410491" y="2865775"/>
                  <a:ext cx="1799379" cy="856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Reference Anemometer TI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7E51C3C-2195-48BD-A223-233650B11222}"/>
                    </a:ext>
                  </a:extLst>
                </p:cNvPr>
                <p:cNvSpPr txBox="1"/>
                <p:nvPr/>
              </p:nvSpPr>
              <p:spPr>
                <a:xfrm>
                  <a:off x="10819996" y="3027402"/>
                  <a:ext cx="1609432" cy="856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Anemometer 2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FEE6BAE-E3B6-4355-BC84-E6969D709D07}"/>
                    </a:ext>
                  </a:extLst>
                </p:cNvPr>
                <p:cNvSpPr txBox="1"/>
                <p:nvPr/>
              </p:nvSpPr>
              <p:spPr>
                <a:xfrm>
                  <a:off x="9078607" y="2865775"/>
                  <a:ext cx="1791797" cy="856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Reference Anemometer TI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689715-A94E-4D24-9AE9-75DFD15EF344}"/>
                    </a:ext>
                  </a:extLst>
                </p:cNvPr>
                <p:cNvSpPr txBox="1"/>
                <p:nvPr/>
              </p:nvSpPr>
              <p:spPr>
                <a:xfrm>
                  <a:off x="3994766" y="3046393"/>
                  <a:ext cx="2667875" cy="513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Corrected RSD TI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9DFBA61-EDC6-42EB-BD53-BD31B49EB163}"/>
                  </a:ext>
                </a:extLst>
              </p:cNvPr>
              <p:cNvGrpSpPr/>
              <p:nvPr/>
            </p:nvGrpSpPr>
            <p:grpSpPr>
              <a:xfrm>
                <a:off x="3668163" y="4536286"/>
                <a:ext cx="5769191" cy="1199111"/>
                <a:chOff x="1462593" y="4357395"/>
                <a:chExt cx="6331194" cy="1523012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1036CDB-B07B-4001-8FED-EEA2A87048EA}"/>
                    </a:ext>
                  </a:extLst>
                </p:cNvPr>
                <p:cNvSpPr txBox="1"/>
                <p:nvPr/>
              </p:nvSpPr>
              <p:spPr>
                <a:xfrm>
                  <a:off x="1462593" y="5310225"/>
                  <a:ext cx="1593905" cy="35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Corrected RSD TI</a:t>
                  </a: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1C1311D7-9C4D-4595-AC9F-144792DA48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1699" t="38921" r="26837" b="9710"/>
                <a:stretch/>
              </p:blipFill>
              <p:spPr>
                <a:xfrm>
                  <a:off x="1663152" y="4357395"/>
                  <a:ext cx="884830" cy="675780"/>
                </a:xfrm>
                <a:prstGeom prst="rect">
                  <a:avLst/>
                </a:prstGeom>
              </p:spPr>
            </p:pic>
            <p:pic>
              <p:nvPicPr>
                <p:cNvPr id="16" name="Picture 6" descr="Image result for AQS sodar">
                  <a:extLst>
                    <a:ext uri="{FF2B5EF4-FFF2-40B4-BE49-F238E27FC236}">
                      <a16:creationId xmlns:a16="http://schemas.microsoft.com/office/drawing/2014/main" id="{090C8356-DE3D-4DCC-98C7-E9DB07B655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086" r="26312"/>
                <a:stretch/>
              </p:blipFill>
              <p:spPr bwMode="auto">
                <a:xfrm>
                  <a:off x="2444962" y="4666385"/>
                  <a:ext cx="625822" cy="6948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D9CDD1F-BCF0-4FCC-8602-11ACF4F2994C}"/>
                    </a:ext>
                  </a:extLst>
                </p:cNvPr>
                <p:cNvSpPr txBox="1"/>
                <p:nvPr/>
              </p:nvSpPr>
              <p:spPr>
                <a:xfrm>
                  <a:off x="3134880" y="4730761"/>
                  <a:ext cx="615141" cy="469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&amp;</a:t>
                  </a:r>
                </a:p>
              </p:txBody>
            </p:sp>
            <p:pic>
              <p:nvPicPr>
                <p:cNvPr id="18" name="Picture 2" descr="Image result for thies anemometer">
                  <a:extLst>
                    <a:ext uri="{FF2B5EF4-FFF2-40B4-BE49-F238E27FC236}">
                      <a16:creationId xmlns:a16="http://schemas.microsoft.com/office/drawing/2014/main" id="{626AD98F-9F5B-420E-ADC5-73F21082F0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4180" y="4524172"/>
                  <a:ext cx="655521" cy="7981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Arrow: Striped Right 18">
                  <a:extLst>
                    <a:ext uri="{FF2B5EF4-FFF2-40B4-BE49-F238E27FC236}">
                      <a16:creationId xmlns:a16="http://schemas.microsoft.com/office/drawing/2014/main" id="{5BC25C35-8BC1-4D6B-830D-C9A0001B917B}"/>
                    </a:ext>
                  </a:extLst>
                </p:cNvPr>
                <p:cNvSpPr/>
                <p:nvPr/>
              </p:nvSpPr>
              <p:spPr>
                <a:xfrm>
                  <a:off x="4376867" y="4551412"/>
                  <a:ext cx="950440" cy="805291"/>
                </a:xfrm>
                <a:prstGeom prst="striped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73844-B114-44FD-8C54-684BC75CA478}"/>
                    </a:ext>
                  </a:extLst>
                </p:cNvPr>
                <p:cNvSpPr txBox="1"/>
                <p:nvPr/>
              </p:nvSpPr>
              <p:spPr>
                <a:xfrm>
                  <a:off x="3020169" y="5245737"/>
                  <a:ext cx="1478246" cy="586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Reference</a:t>
                  </a:r>
                </a:p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Anemometer TI</a:t>
                  </a:r>
                </a:p>
              </p:txBody>
            </p:sp>
            <p:pic>
              <p:nvPicPr>
                <p:cNvPr id="21" name="Picture 1">
                  <a:extLst>
                    <a:ext uri="{FF2B5EF4-FFF2-40B4-BE49-F238E27FC236}">
                      <a16:creationId xmlns:a16="http://schemas.microsoft.com/office/drawing/2014/main" id="{4581E849-3D2B-438D-A162-EC123BDAA1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06" t="4899" r="58169" b="61330"/>
                <a:stretch/>
              </p:blipFill>
              <p:spPr bwMode="auto">
                <a:xfrm>
                  <a:off x="5805097" y="4357395"/>
                  <a:ext cx="1006320" cy="9963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01F6234-45B9-460B-9450-2DAA8A747B88}"/>
                    </a:ext>
                  </a:extLst>
                </p:cNvPr>
                <p:cNvSpPr txBox="1"/>
                <p:nvPr/>
              </p:nvSpPr>
              <p:spPr>
                <a:xfrm>
                  <a:off x="4795702" y="5294038"/>
                  <a:ext cx="2998085" cy="586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High Precision &amp; </a:t>
                  </a:r>
                  <a:b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High Accuracy</a:t>
                  </a:r>
                </a:p>
              </p:txBody>
            </p:sp>
          </p:grp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77BE91-41BB-4FCC-B8A4-74474A606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8056022" y="4383057"/>
              <a:ext cx="602436" cy="53301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27D3EE-8CC5-4D94-BD7F-CCC43F958811}"/>
              </a:ext>
            </a:extLst>
          </p:cNvPr>
          <p:cNvGrpSpPr/>
          <p:nvPr/>
        </p:nvGrpSpPr>
        <p:grpSpPr>
          <a:xfrm>
            <a:off x="142079" y="5466671"/>
            <a:ext cx="11987576" cy="1362121"/>
            <a:chOff x="142079" y="5466671"/>
            <a:chExt cx="11987576" cy="1362121"/>
          </a:xfrm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B7FEDE-4D5B-4AB9-88F4-4BB0FC0DE7EC}"/>
                </a:ext>
              </a:extLst>
            </p:cNvPr>
            <p:cNvSpPr/>
            <p:nvPr/>
          </p:nvSpPr>
          <p:spPr>
            <a:xfrm>
              <a:off x="142079" y="5768795"/>
              <a:ext cx="11914802" cy="1022031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741AD65-C033-48DC-ACCE-0111411A235E}"/>
                </a:ext>
              </a:extLst>
            </p:cNvPr>
            <p:cNvSpPr/>
            <p:nvPr/>
          </p:nvSpPr>
          <p:spPr>
            <a:xfrm>
              <a:off x="142079" y="5466671"/>
              <a:ext cx="1191929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Roadmap &amp; Next Steps: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7640B70-D9A4-40D2-BEE6-C8728809C5C5}"/>
                </a:ext>
              </a:extLst>
            </p:cNvPr>
            <p:cNvGrpSpPr/>
            <p:nvPr/>
          </p:nvGrpSpPr>
          <p:grpSpPr>
            <a:xfrm>
              <a:off x="1387893" y="6034747"/>
              <a:ext cx="2044348" cy="783555"/>
              <a:chOff x="2143518" y="6022472"/>
              <a:chExt cx="2044348" cy="78355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19978DF-BC37-43A7-A57A-98A8A695DA21}"/>
                  </a:ext>
                </a:extLst>
              </p:cNvPr>
              <p:cNvSpPr txBox="1"/>
              <p:nvPr/>
            </p:nvSpPr>
            <p:spPr>
              <a:xfrm>
                <a:off x="2143518" y="6022472"/>
                <a:ext cx="20443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Dataset Preparation Complete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C9932C-F929-4960-8E31-1AD379F88442}"/>
                  </a:ext>
                </a:extLst>
              </p:cNvPr>
              <p:cNvSpPr txBox="1"/>
              <p:nvPr/>
            </p:nvSpPr>
            <p:spPr>
              <a:xfrm>
                <a:off x="2667374" y="6498250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(Q3 ’18)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F979B5D-1F62-469F-B296-744D9D22E063}"/>
                </a:ext>
              </a:extLst>
            </p:cNvPr>
            <p:cNvGrpSpPr/>
            <p:nvPr/>
          </p:nvGrpSpPr>
          <p:grpSpPr>
            <a:xfrm>
              <a:off x="3299897" y="6033693"/>
              <a:ext cx="2505761" cy="784144"/>
              <a:chOff x="1709902" y="6022059"/>
              <a:chExt cx="2505761" cy="784144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EAB910-BAE1-4248-BDB8-7509A1279ECD}"/>
                  </a:ext>
                </a:extLst>
              </p:cNvPr>
              <p:cNvSpPr txBox="1"/>
              <p:nvPr/>
            </p:nvSpPr>
            <p:spPr>
              <a:xfrm>
                <a:off x="1709902" y="6022059"/>
                <a:ext cx="25057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Phase 1 Tests </a:t>
                </a:r>
              </a:p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Complete 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7ACE28-C875-4392-AEDB-306A4572BEBE}"/>
                  </a:ext>
                </a:extLst>
              </p:cNvPr>
              <p:cNvSpPr txBox="1"/>
              <p:nvPr/>
            </p:nvSpPr>
            <p:spPr>
              <a:xfrm>
                <a:off x="2508888" y="6498426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(Q4 ’18)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E916C6B-540E-4F57-94CF-F5D39BF0E7C7}"/>
                </a:ext>
              </a:extLst>
            </p:cNvPr>
            <p:cNvGrpSpPr/>
            <p:nvPr/>
          </p:nvGrpSpPr>
          <p:grpSpPr>
            <a:xfrm>
              <a:off x="5523941" y="6044648"/>
              <a:ext cx="2505761" cy="784144"/>
              <a:chOff x="1709902" y="6022059"/>
              <a:chExt cx="2505761" cy="78414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38107F-0B30-43FF-87AA-B7E41A583263}"/>
                  </a:ext>
                </a:extLst>
              </p:cNvPr>
              <p:cNvSpPr txBox="1"/>
              <p:nvPr/>
            </p:nvSpPr>
            <p:spPr>
              <a:xfrm>
                <a:off x="1709902" y="6022059"/>
                <a:ext cx="25057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Phase 2 Tests </a:t>
                </a:r>
              </a:p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Complete 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747EAB-E688-4A7D-9F3D-2A1995E9903F}"/>
                  </a:ext>
                </a:extLst>
              </p:cNvPr>
              <p:cNvSpPr txBox="1"/>
              <p:nvPr/>
            </p:nvSpPr>
            <p:spPr>
              <a:xfrm>
                <a:off x="2476230" y="6498426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(Q3 ’19)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3E82EA-DDFA-4212-98E9-1D0D22C0F062}"/>
                </a:ext>
              </a:extLst>
            </p:cNvPr>
            <p:cNvGrpSpPr/>
            <p:nvPr/>
          </p:nvGrpSpPr>
          <p:grpSpPr>
            <a:xfrm>
              <a:off x="7966471" y="5976024"/>
              <a:ext cx="3333653" cy="830997"/>
              <a:chOff x="2224900" y="5880823"/>
              <a:chExt cx="2976194" cy="83099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12ACF4-217E-4568-85A6-EF5D581A8B60}"/>
                  </a:ext>
                </a:extLst>
              </p:cNvPr>
              <p:cNvSpPr txBox="1"/>
              <p:nvPr/>
            </p:nvSpPr>
            <p:spPr>
              <a:xfrm>
                <a:off x="2224900" y="5880823"/>
                <a:ext cx="2976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Develop &amp; Align on Best Practice RSD TI Correction Methods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194938-9390-4FB4-AE59-9B5020BEB6CF}"/>
                  </a:ext>
                </a:extLst>
              </p:cNvPr>
              <p:cNvSpPr txBox="1"/>
              <p:nvPr/>
            </p:nvSpPr>
            <p:spPr>
              <a:xfrm>
                <a:off x="2420273" y="6390035"/>
                <a:ext cx="25469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(Q1 ’20)</a:t>
                </a:r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D7896A5-0E1B-4B74-9936-90AF8A66E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11155620" y="5826239"/>
              <a:ext cx="974035" cy="907142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FCB037E-FB39-4678-9DF5-4A24219707B5}"/>
                </a:ext>
              </a:extLst>
            </p:cNvPr>
            <p:cNvCxnSpPr>
              <a:cxnSpLocks/>
            </p:cNvCxnSpPr>
            <p:nvPr/>
          </p:nvCxnSpPr>
          <p:spPr>
            <a:xfrm>
              <a:off x="3179692" y="6530535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2" descr="Image result for roadmap">
              <a:extLst>
                <a:ext uri="{FF2B5EF4-FFF2-40B4-BE49-F238E27FC236}">
                  <a16:creationId xmlns:a16="http://schemas.microsoft.com/office/drawing/2014/main" id="{F70F3A2B-D929-4076-B5F5-7AB1F977C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11" y="5773259"/>
              <a:ext cx="1349820" cy="1039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71B079B-AC6D-4AC8-9993-1FD3C61D199D}"/>
                </a:ext>
              </a:extLst>
            </p:cNvPr>
            <p:cNvCxnSpPr>
              <a:cxnSpLocks/>
            </p:cNvCxnSpPr>
            <p:nvPr/>
          </p:nvCxnSpPr>
          <p:spPr>
            <a:xfrm>
              <a:off x="5333855" y="6476972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0A98118-5258-48A2-B769-746AE090DBEE}"/>
                </a:ext>
              </a:extLst>
            </p:cNvPr>
            <p:cNvCxnSpPr>
              <a:cxnSpLocks/>
            </p:cNvCxnSpPr>
            <p:nvPr/>
          </p:nvCxnSpPr>
          <p:spPr>
            <a:xfrm>
              <a:off x="7456569" y="6487857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1C18D8C-2DBC-4412-8C2E-D2BB3FEB0068}"/>
              </a:ext>
            </a:extLst>
          </p:cNvPr>
          <p:cNvSpPr/>
          <p:nvPr/>
        </p:nvSpPr>
        <p:spPr>
          <a:xfrm>
            <a:off x="0" y="6781800"/>
            <a:ext cx="12192000" cy="90268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5265BC-106E-4FC2-88F5-96409CE715EA}"/>
              </a:ext>
            </a:extLst>
          </p:cNvPr>
          <p:cNvSpPr/>
          <p:nvPr/>
        </p:nvSpPr>
        <p:spPr>
          <a:xfrm>
            <a:off x="109422" y="546720"/>
            <a:ext cx="11914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B29F9D-01EF-4909-A147-1FFA446CA6A3}"/>
              </a:ext>
            </a:extLst>
          </p:cNvPr>
          <p:cNvSpPr/>
          <p:nvPr/>
        </p:nvSpPr>
        <p:spPr>
          <a:xfrm>
            <a:off x="214189" y="854456"/>
            <a:ext cx="9377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data-driven answers to key RSD site suitability science questions</a:t>
            </a:r>
          </a:p>
          <a:p>
            <a:pPr marL="285750" indent="-285750">
              <a:buFontTx/>
              <a:buChar char="-"/>
            </a:pPr>
            <a:r>
              <a:rPr lang="en-US" dirty="0"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rainstorm and work towards solutions to hurdles that hinder the acceptance of RSD use </a:t>
            </a:r>
            <a:r>
              <a:rPr lang="en-US" dirty="0">
                <a:cs typeface="Arial" panose="020B0604020202020204" pitchFamily="34" charset="0"/>
              </a:rPr>
              <a:t>for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site suitability assessment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3371DBF-76F2-4D48-8880-4A9BD09910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35257" y="89931"/>
            <a:ext cx="1447321" cy="1335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5" name="Title 1">
            <a:extLst>
              <a:ext uri="{FF2B5EF4-FFF2-40B4-BE49-F238E27FC236}">
                <a16:creationId xmlns:a16="http://schemas.microsoft.com/office/drawing/2014/main" id="{02B3B6E9-77D6-44E8-91F5-835A196BCD20}"/>
              </a:ext>
            </a:extLst>
          </p:cNvPr>
          <p:cNvSpPr txBox="1">
            <a:spLocks/>
          </p:cNvSpPr>
          <p:nvPr/>
        </p:nvSpPr>
        <p:spPr>
          <a:xfrm>
            <a:off x="0" y="104190"/>
            <a:ext cx="10899648" cy="362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130" dirty="0">
                <a:solidFill>
                  <a:schemeClr val="bg2"/>
                </a:solidFill>
                <a:latin typeface="+mj-lt"/>
              </a:rPr>
              <a:t>CFARS Site Suitability – Alexandra St. P</a:t>
            </a:r>
            <a:r>
              <a:rPr lang="fr-CA" sz="2130" dirty="0">
                <a:solidFill>
                  <a:schemeClr val="bg2"/>
                </a:solidFill>
                <a:latin typeface="+mj-lt"/>
              </a:rPr>
              <a:t>é – E.ON</a:t>
            </a:r>
            <a:endParaRPr lang="en-GB" sz="213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9694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F1CB7-5E96-4020-BD6E-8E53B7C79E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4000" y="6415088"/>
            <a:ext cx="508000" cy="366712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81E4F8-9A8B-40B9-BFB2-E7244C0E0213}"/>
              </a:ext>
            </a:extLst>
          </p:cNvPr>
          <p:cNvSpPr txBox="1">
            <a:spLocks/>
          </p:cNvSpPr>
          <p:nvPr/>
        </p:nvSpPr>
        <p:spPr>
          <a:xfrm>
            <a:off x="80928" y="118629"/>
            <a:ext cx="11975953" cy="96000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FD4FE5-4A00-4BD4-AE80-CEA41651BBF2}"/>
              </a:ext>
            </a:extLst>
          </p:cNvPr>
          <p:cNvSpPr/>
          <p:nvPr/>
        </p:nvSpPr>
        <p:spPr>
          <a:xfrm>
            <a:off x="142080" y="597067"/>
            <a:ext cx="11914802" cy="1275117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2087E0-73BA-438D-8661-09C0F7EC0104}"/>
              </a:ext>
            </a:extLst>
          </p:cNvPr>
          <p:cNvGrpSpPr/>
          <p:nvPr/>
        </p:nvGrpSpPr>
        <p:grpSpPr>
          <a:xfrm>
            <a:off x="142079" y="1961962"/>
            <a:ext cx="11914802" cy="3753038"/>
            <a:chOff x="142079" y="2008448"/>
            <a:chExt cx="11914802" cy="375303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24D0DE-0B04-49EF-9253-5F9A2DFB71E4}"/>
                </a:ext>
              </a:extLst>
            </p:cNvPr>
            <p:cNvSpPr/>
            <p:nvPr/>
          </p:nvSpPr>
          <p:spPr>
            <a:xfrm>
              <a:off x="142079" y="2070702"/>
              <a:ext cx="11914802" cy="3690784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7B1E8B-F637-41FA-88AA-9E701840450A}"/>
                </a:ext>
              </a:extLst>
            </p:cNvPr>
            <p:cNvSpPr/>
            <p:nvPr/>
          </p:nvSpPr>
          <p:spPr>
            <a:xfrm>
              <a:off x="142079" y="2008448"/>
              <a:ext cx="119148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Key Accomplishments: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27D3EE-8CC5-4D94-BD7F-CCC43F958811}"/>
              </a:ext>
            </a:extLst>
          </p:cNvPr>
          <p:cNvGrpSpPr/>
          <p:nvPr/>
        </p:nvGrpSpPr>
        <p:grpSpPr>
          <a:xfrm>
            <a:off x="142079" y="5466671"/>
            <a:ext cx="11987576" cy="1362121"/>
            <a:chOff x="142079" y="5466671"/>
            <a:chExt cx="11987576" cy="1362121"/>
          </a:xfrm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B7FEDE-4D5B-4AB9-88F4-4BB0FC0DE7EC}"/>
                </a:ext>
              </a:extLst>
            </p:cNvPr>
            <p:cNvSpPr/>
            <p:nvPr/>
          </p:nvSpPr>
          <p:spPr>
            <a:xfrm>
              <a:off x="142079" y="5768795"/>
              <a:ext cx="11914802" cy="1022031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741AD65-C033-48DC-ACCE-0111411A235E}"/>
                </a:ext>
              </a:extLst>
            </p:cNvPr>
            <p:cNvSpPr/>
            <p:nvPr/>
          </p:nvSpPr>
          <p:spPr>
            <a:xfrm>
              <a:off x="142079" y="5466671"/>
              <a:ext cx="1191929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Roadmap &amp; Next Steps: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7640B70-D9A4-40D2-BEE6-C8728809C5C5}"/>
                </a:ext>
              </a:extLst>
            </p:cNvPr>
            <p:cNvGrpSpPr/>
            <p:nvPr/>
          </p:nvGrpSpPr>
          <p:grpSpPr>
            <a:xfrm>
              <a:off x="1387893" y="6034747"/>
              <a:ext cx="2044348" cy="783555"/>
              <a:chOff x="2143518" y="6022472"/>
              <a:chExt cx="2044348" cy="78355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19978DF-BC37-43A7-A57A-98A8A695DA21}"/>
                  </a:ext>
                </a:extLst>
              </p:cNvPr>
              <p:cNvSpPr txBox="1"/>
              <p:nvPr/>
            </p:nvSpPr>
            <p:spPr>
              <a:xfrm>
                <a:off x="2143518" y="6022472"/>
                <a:ext cx="20443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dirty="0">
                    <a:cs typeface="Arial" panose="020B0604020202020204" pitchFamily="34" charset="0"/>
                  </a:rPr>
                  <a:t>P</a:t>
                </a:r>
                <a:r>
                  <a:rPr lang="en-US" sz="1600" dirty="0">
                    <a:cs typeface="Arial" panose="020B0604020202020204" pitchFamily="34" charset="0"/>
                  </a:rPr>
                  <a:t>resent early results AWEA 2018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C9932C-F929-4960-8E31-1AD379F88442}"/>
                  </a:ext>
                </a:extLst>
              </p:cNvPr>
              <p:cNvSpPr txBox="1"/>
              <p:nvPr/>
            </p:nvSpPr>
            <p:spPr>
              <a:xfrm>
                <a:off x="2667374" y="6498250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(Q3 ’18)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F979B5D-1F62-469F-B296-744D9D22E063}"/>
                </a:ext>
              </a:extLst>
            </p:cNvPr>
            <p:cNvGrpSpPr/>
            <p:nvPr/>
          </p:nvGrpSpPr>
          <p:grpSpPr>
            <a:xfrm>
              <a:off x="3299897" y="6033693"/>
              <a:ext cx="2505761" cy="784144"/>
              <a:chOff x="1709902" y="6022059"/>
              <a:chExt cx="2505761" cy="784144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EAB910-BAE1-4248-BDB8-7509A1279ECD}"/>
                  </a:ext>
                </a:extLst>
              </p:cNvPr>
              <p:cNvSpPr txBox="1"/>
              <p:nvPr/>
            </p:nvSpPr>
            <p:spPr>
              <a:xfrm>
                <a:off x="1709902" y="6022059"/>
                <a:ext cx="25057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Phase 1 Get the working group to replicate 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7ACE28-C875-4392-AEDB-306A4572BEBE}"/>
                  </a:ext>
                </a:extLst>
              </p:cNvPr>
              <p:cNvSpPr txBox="1"/>
              <p:nvPr/>
            </p:nvSpPr>
            <p:spPr>
              <a:xfrm>
                <a:off x="2508888" y="6498426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(Q2 ’19)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E916C6B-540E-4F57-94CF-F5D39BF0E7C7}"/>
                </a:ext>
              </a:extLst>
            </p:cNvPr>
            <p:cNvGrpSpPr/>
            <p:nvPr/>
          </p:nvGrpSpPr>
          <p:grpSpPr>
            <a:xfrm>
              <a:off x="5523941" y="6044648"/>
              <a:ext cx="2505761" cy="784144"/>
              <a:chOff x="1709902" y="6022059"/>
              <a:chExt cx="2505761" cy="78414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38107F-0B30-43FF-87AA-B7E41A583263}"/>
                  </a:ext>
                </a:extLst>
              </p:cNvPr>
              <p:cNvSpPr txBox="1"/>
              <p:nvPr/>
            </p:nvSpPr>
            <p:spPr>
              <a:xfrm>
                <a:off x="1709902" y="6022059"/>
                <a:ext cx="25057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Phase 2 Tests </a:t>
                </a:r>
              </a:p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Complete 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747EAB-E688-4A7D-9F3D-2A1995E9903F}"/>
                  </a:ext>
                </a:extLst>
              </p:cNvPr>
              <p:cNvSpPr txBox="1"/>
              <p:nvPr/>
            </p:nvSpPr>
            <p:spPr>
              <a:xfrm>
                <a:off x="2476230" y="6498426"/>
                <a:ext cx="9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(Q3 ’19)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3E82EA-DDFA-4212-98E9-1D0D22C0F062}"/>
                </a:ext>
              </a:extLst>
            </p:cNvPr>
            <p:cNvGrpSpPr/>
            <p:nvPr/>
          </p:nvGrpSpPr>
          <p:grpSpPr>
            <a:xfrm>
              <a:off x="7966471" y="5976024"/>
              <a:ext cx="3333653" cy="816989"/>
              <a:chOff x="2224900" y="5880823"/>
              <a:chExt cx="2976194" cy="81698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12ACF4-217E-4568-85A6-EF5D581A8B60}"/>
                  </a:ext>
                </a:extLst>
              </p:cNvPr>
              <p:cNvSpPr txBox="1"/>
              <p:nvPr/>
            </p:nvSpPr>
            <p:spPr>
              <a:xfrm>
                <a:off x="2224900" y="5880823"/>
                <a:ext cx="29761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600" dirty="0">
                    <a:cs typeface="Arial" panose="020B0604020202020204" pitchFamily="34" charset="0"/>
                  </a:rPr>
                  <a:t>P</a:t>
                </a:r>
                <a:r>
                  <a:rPr lang="en-US" sz="1600" dirty="0">
                    <a:cs typeface="Arial" panose="020B0604020202020204" pitchFamily="34" charset="0"/>
                  </a:rPr>
                  <a:t>resent the Results of a Broad Pool of Tests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194938-9390-4FB4-AE59-9B5020BEB6CF}"/>
                  </a:ext>
                </a:extLst>
              </p:cNvPr>
              <p:cNvSpPr txBox="1"/>
              <p:nvPr/>
            </p:nvSpPr>
            <p:spPr>
              <a:xfrm>
                <a:off x="2420273" y="6390035"/>
                <a:ext cx="25469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(Q4 ’19)</a:t>
                </a:r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D7896A5-0E1B-4B74-9936-90AF8A66E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1155620" y="5826239"/>
              <a:ext cx="974035" cy="907142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FCB037E-FB39-4678-9DF5-4A24219707B5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6530535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2" descr="Image result for roadmap">
              <a:extLst>
                <a:ext uri="{FF2B5EF4-FFF2-40B4-BE49-F238E27FC236}">
                  <a16:creationId xmlns:a16="http://schemas.microsoft.com/office/drawing/2014/main" id="{F70F3A2B-D929-4076-B5F5-7AB1F977C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11" y="5773259"/>
              <a:ext cx="1349820" cy="1039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71B079B-AC6D-4AC8-9993-1FD3C61D199D}"/>
                </a:ext>
              </a:extLst>
            </p:cNvPr>
            <p:cNvCxnSpPr>
              <a:cxnSpLocks/>
            </p:cNvCxnSpPr>
            <p:nvPr/>
          </p:nvCxnSpPr>
          <p:spPr>
            <a:xfrm>
              <a:off x="5448543" y="6476972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0A98118-5258-48A2-B769-746AE090DBEE}"/>
                </a:ext>
              </a:extLst>
            </p:cNvPr>
            <p:cNvCxnSpPr>
              <a:cxnSpLocks/>
            </p:cNvCxnSpPr>
            <p:nvPr/>
          </p:nvCxnSpPr>
          <p:spPr>
            <a:xfrm>
              <a:off x="7456569" y="6487857"/>
              <a:ext cx="7236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1C18D8C-2DBC-4412-8C2E-D2BB3FEB0068}"/>
              </a:ext>
            </a:extLst>
          </p:cNvPr>
          <p:cNvSpPr/>
          <p:nvPr/>
        </p:nvSpPr>
        <p:spPr>
          <a:xfrm>
            <a:off x="0" y="6781800"/>
            <a:ext cx="12192000" cy="90268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5265BC-106E-4FC2-88F5-96409CE715EA}"/>
              </a:ext>
            </a:extLst>
          </p:cNvPr>
          <p:cNvSpPr/>
          <p:nvPr/>
        </p:nvSpPr>
        <p:spPr>
          <a:xfrm>
            <a:off x="109422" y="546720"/>
            <a:ext cx="11914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B29F9D-01EF-4909-A147-1FFA446CA6A3}"/>
              </a:ext>
            </a:extLst>
          </p:cNvPr>
          <p:cNvSpPr/>
          <p:nvPr/>
        </p:nvSpPr>
        <p:spPr>
          <a:xfrm>
            <a:off x="214189" y="854456"/>
            <a:ext cx="9377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data-driven performance validation of</a:t>
            </a:r>
            <a:r>
              <a:rPr lang="en-US" dirty="0">
                <a:cs typeface="Arial" panose="020B0604020202020204" pitchFamily="34" charset="0"/>
              </a:rPr>
              <a:t> RSD use for Power Curve Testing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platform for the industry to brainstorm </a:t>
            </a:r>
            <a:r>
              <a:rPr lang="en-US" dirty="0">
                <a:cs typeface="Arial" panose="020B0604020202020204" pitchFamily="34" charset="0"/>
              </a:rPr>
              <a:t>on performance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of RSD for power curve testing</a:t>
            </a:r>
          </a:p>
          <a:p>
            <a:pPr marL="285750" indent="-285750">
              <a:buFontTx/>
              <a:buChar char="-"/>
            </a:pPr>
            <a:r>
              <a:rPr lang="fr-CA" dirty="0">
                <a:cs typeface="Arial" panose="020B0604020202020204" pitchFamily="34" charset="0"/>
              </a:rPr>
              <a:t>Provide data to support the IEC 61400 – 12 -1 Edition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02B3B6E9-77D6-44E8-91F5-835A196BCD20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10899648" cy="362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130" dirty="0">
                <a:solidFill>
                  <a:schemeClr val="bg2"/>
                </a:solidFill>
                <a:latin typeface="+mj-lt"/>
              </a:rPr>
              <a:t>CFARS Science – Power Curve – Rolando Tejeda – RES-Group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529FD-172F-467E-BE6D-F213229AD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2532823"/>
            <a:ext cx="4462463" cy="2988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74BCC06A-F675-4504-8C86-9E6A4C266869}"/>
              </a:ext>
            </a:extLst>
          </p:cNvPr>
          <p:cNvSpPr/>
          <p:nvPr/>
        </p:nvSpPr>
        <p:spPr>
          <a:xfrm>
            <a:off x="573852" y="2438400"/>
            <a:ext cx="52535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/>
              <a:t>Power Curve Performance Test with SODAR, LiDAR, and Anemometer: A Comparison Study.</a:t>
            </a:r>
          </a:p>
          <a:p>
            <a:pPr algn="ctr"/>
            <a:r>
              <a:rPr lang="en-US" sz="1600" dirty="0"/>
              <a:t>Wednesday, September 12, 2018: 1:30 PM - 3:00 PM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78A6D1F-86FE-4488-9B7F-72AEB3DE2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4522" y="93311"/>
            <a:ext cx="1461811" cy="1332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0727F53-A9CE-4079-BCF0-32BFEF0B3A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38600"/>
            <a:ext cx="1343737" cy="1343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84AF717-B52F-468A-B3C0-71E29718527B}"/>
              </a:ext>
            </a:extLst>
          </p:cNvPr>
          <p:cNvSpPr txBox="1"/>
          <p:nvPr/>
        </p:nvSpPr>
        <p:spPr>
          <a:xfrm>
            <a:off x="3432241" y="4244838"/>
            <a:ext cx="1139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/>
              <a:t>=</a:t>
            </a:r>
            <a:endParaRPr lang="en-US" sz="4000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BC7BA6AA-CA5E-415A-BBCF-4BC8DD5309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95" y="4076879"/>
            <a:ext cx="819505" cy="1229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742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F79A429-2807-4C1D-BCF8-4D3D65576588}"/>
              </a:ext>
            </a:extLst>
          </p:cNvPr>
          <p:cNvSpPr txBox="1">
            <a:spLocks/>
          </p:cNvSpPr>
          <p:nvPr/>
        </p:nvSpPr>
        <p:spPr bwMode="auto">
          <a:xfrm>
            <a:off x="1143000" y="162983"/>
            <a:ext cx="5283200" cy="539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Agenda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867" dirty="0">
              <a:solidFill>
                <a:schemeClr val="tx2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CFARS Overview and 2018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summary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867" dirty="0">
              <a:solidFill>
                <a:schemeClr val="tx2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Mission, Vision and Values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867" dirty="0">
              <a:solidFill>
                <a:schemeClr val="tx2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2021 Horizon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867" dirty="0">
              <a:solidFill>
                <a:schemeClr val="tx2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2018 Key Accomplishments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867" dirty="0">
              <a:solidFill>
                <a:schemeClr val="tx2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Working Groups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867" dirty="0">
              <a:solidFill>
                <a:schemeClr val="tx2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Next Meetings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867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C25EEF4-0988-421E-AE89-C60F5DB96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415622"/>
            <a:ext cx="508000" cy="366183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F1EBF6-5CF8-4EB6-824B-BE82D9BB3FB0}"/>
              </a:ext>
            </a:extLst>
          </p:cNvPr>
          <p:cNvSpPr/>
          <p:nvPr/>
        </p:nvSpPr>
        <p:spPr>
          <a:xfrm>
            <a:off x="838200" y="228600"/>
            <a:ext cx="3429000" cy="6187022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6317E2-490A-4808-A76C-FFA92A7C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044"/>
            <a:ext cx="6934200" cy="5200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F1CB7-5E96-4020-BD6E-8E53B7C79E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4000" y="6415088"/>
            <a:ext cx="508000" cy="366712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81E4F8-9A8B-40B9-BFB2-E7244C0E0213}"/>
              </a:ext>
            </a:extLst>
          </p:cNvPr>
          <p:cNvSpPr txBox="1">
            <a:spLocks/>
          </p:cNvSpPr>
          <p:nvPr/>
        </p:nvSpPr>
        <p:spPr>
          <a:xfrm>
            <a:off x="80928" y="118629"/>
            <a:ext cx="11975953" cy="96000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FD4FE5-4A00-4BD4-AE80-CEA41651BBF2}"/>
              </a:ext>
            </a:extLst>
          </p:cNvPr>
          <p:cNvSpPr/>
          <p:nvPr/>
        </p:nvSpPr>
        <p:spPr>
          <a:xfrm>
            <a:off x="142080" y="597067"/>
            <a:ext cx="11914802" cy="1275117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2087E0-73BA-438D-8661-09C0F7EC0104}"/>
              </a:ext>
            </a:extLst>
          </p:cNvPr>
          <p:cNvGrpSpPr/>
          <p:nvPr/>
        </p:nvGrpSpPr>
        <p:grpSpPr>
          <a:xfrm>
            <a:off x="80928" y="1922531"/>
            <a:ext cx="11914802" cy="4499929"/>
            <a:chOff x="142079" y="2008448"/>
            <a:chExt cx="11914802" cy="375303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24D0DE-0B04-49EF-9253-5F9A2DFB71E4}"/>
                </a:ext>
              </a:extLst>
            </p:cNvPr>
            <p:cNvSpPr/>
            <p:nvPr/>
          </p:nvSpPr>
          <p:spPr>
            <a:xfrm>
              <a:off x="142079" y="2070702"/>
              <a:ext cx="11914802" cy="3690784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7B1E8B-F637-41FA-88AA-9E701840450A}"/>
                </a:ext>
              </a:extLst>
            </p:cNvPr>
            <p:cNvSpPr/>
            <p:nvPr/>
          </p:nvSpPr>
          <p:spPr>
            <a:xfrm>
              <a:off x="142079" y="2008448"/>
              <a:ext cx="119148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Key Accomplishments: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1C18D8C-2DBC-4412-8C2E-D2BB3FEB0068}"/>
              </a:ext>
            </a:extLst>
          </p:cNvPr>
          <p:cNvSpPr/>
          <p:nvPr/>
        </p:nvSpPr>
        <p:spPr>
          <a:xfrm>
            <a:off x="0" y="6781800"/>
            <a:ext cx="12192000" cy="90268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5265BC-106E-4FC2-88F5-96409CE715EA}"/>
              </a:ext>
            </a:extLst>
          </p:cNvPr>
          <p:cNvSpPr/>
          <p:nvPr/>
        </p:nvSpPr>
        <p:spPr>
          <a:xfrm>
            <a:off x="109422" y="546720"/>
            <a:ext cx="11914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B29F9D-01EF-4909-A147-1FFA446CA6A3}"/>
              </a:ext>
            </a:extLst>
          </p:cNvPr>
          <p:cNvSpPr/>
          <p:nvPr/>
        </p:nvSpPr>
        <p:spPr>
          <a:xfrm>
            <a:off x="214189" y="854456"/>
            <a:ext cx="93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Improve RSD acceptance through better understanding</a:t>
            </a:r>
            <a:r>
              <a:rPr lang="fr-CA" dirty="0">
                <a:cs typeface="Arial" panose="020B0604020202020204" pitchFamily="34" charset="0"/>
              </a:rPr>
              <a:t> and ideally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reducing uncertainty associated to the use of RSD in pre-construction estimates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02B3B6E9-77D6-44E8-91F5-835A196BCD20}"/>
              </a:ext>
            </a:extLst>
          </p:cNvPr>
          <p:cNvSpPr txBox="1">
            <a:spLocks/>
          </p:cNvSpPr>
          <p:nvPr/>
        </p:nvSpPr>
        <p:spPr>
          <a:xfrm>
            <a:off x="0" y="104190"/>
            <a:ext cx="10899648" cy="362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130" dirty="0">
                <a:solidFill>
                  <a:schemeClr val="bg2"/>
                </a:solidFill>
                <a:latin typeface="+mj-lt"/>
              </a:rPr>
              <a:t>CFARS Science – Uncertainty – Philippe Pontbriand RES-Group – Reesa Dexter DNV-GL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BCC06A-F675-4504-8C86-9E6A4C266869}"/>
              </a:ext>
            </a:extLst>
          </p:cNvPr>
          <p:cNvSpPr/>
          <p:nvPr/>
        </p:nvSpPr>
        <p:spPr>
          <a:xfrm>
            <a:off x="519256" y="2667000"/>
            <a:ext cx="52535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cs typeface="Arial" panose="020B0604020202020204" pitchFamily="34" charset="0"/>
              </a:rPr>
              <a:t>Concept Presentation – Calibrate to Power</a:t>
            </a:r>
          </a:p>
          <a:p>
            <a:endParaRPr lang="fr-CA" b="1" dirty="0">
              <a:cs typeface="Arial" panose="020B0604020202020204" pitchFamily="34" charset="0"/>
            </a:endParaRPr>
          </a:p>
          <a:p>
            <a:r>
              <a:rPr lang="fr-CA" b="1" dirty="0">
                <a:cs typeface="Arial" panose="020B0604020202020204" pitchFamily="34" charset="0"/>
              </a:rPr>
              <a:t>- </a:t>
            </a:r>
            <a:r>
              <a:rPr lang="fr-CA" dirty="0">
                <a:cs typeface="Arial" panose="020B0604020202020204" pitchFamily="34" charset="0"/>
              </a:rPr>
              <a:t>Initial concept developed by Peter Stuart RES- Group,  Andy Clifton, Matt Smith </a:t>
            </a:r>
            <a:r>
              <a:rPr lang="fr-CA" dirty="0" err="1">
                <a:cs typeface="Arial" panose="020B0604020202020204" pitchFamily="34" charset="0"/>
              </a:rPr>
              <a:t>ZephIR</a:t>
            </a:r>
            <a:endParaRPr lang="fr-CA" b="1" dirty="0">
              <a:cs typeface="Arial" panose="020B0604020202020204" pitchFamily="34" charset="0"/>
            </a:endParaRPr>
          </a:p>
          <a:p>
            <a:endParaRPr lang="fr-CA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>
              <a:cs typeface="Arial" panose="020B0604020202020204" pitchFamily="34" charset="0"/>
            </a:endParaRPr>
          </a:p>
          <a:p>
            <a:r>
              <a:rPr lang="fr-CA" dirty="0">
                <a:cs typeface="Arial" panose="020B0604020202020204" pitchFamily="34" charset="0"/>
              </a:rPr>
              <a:t>- Plan to </a:t>
            </a:r>
            <a:r>
              <a:rPr lang="fr-CA" dirty="0" err="1">
                <a:cs typeface="Arial" panose="020B0604020202020204" pitchFamily="34" charset="0"/>
              </a:rPr>
              <a:t>hold</a:t>
            </a:r>
            <a:r>
              <a:rPr lang="fr-CA" dirty="0">
                <a:cs typeface="Arial" panose="020B0604020202020204" pitchFamily="34" charset="0"/>
              </a:rPr>
              <a:t> a  brainstorming session on the topic with Europe, Offshore industry and the major players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F8C36E8-3741-42EF-9DAC-A57A47F11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76200"/>
            <a:ext cx="1382100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8D7F67-3813-460E-8899-729A9AE42F1A}"/>
              </a:ext>
            </a:extLst>
          </p:cNvPr>
          <p:cNvGrpSpPr/>
          <p:nvPr/>
        </p:nvGrpSpPr>
        <p:grpSpPr>
          <a:xfrm>
            <a:off x="6705600" y="2590800"/>
            <a:ext cx="4775560" cy="3626045"/>
            <a:chOff x="6705600" y="2590800"/>
            <a:chExt cx="4775560" cy="36260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202825-17D6-46CD-A08C-0BA8430741D8}"/>
                </a:ext>
              </a:extLst>
            </p:cNvPr>
            <p:cNvGrpSpPr/>
            <p:nvPr/>
          </p:nvGrpSpPr>
          <p:grpSpPr>
            <a:xfrm>
              <a:off x="6705600" y="2590800"/>
              <a:ext cx="4775560" cy="3626045"/>
              <a:chOff x="6705600" y="2590800"/>
              <a:chExt cx="4775560" cy="3626045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1A80182-6F4E-42CD-AE23-76FAF2ECF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5600" y="2590800"/>
                <a:ext cx="4775560" cy="36260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23E355-3628-4E58-BE23-D8A0F9BD766F}"/>
                  </a:ext>
                </a:extLst>
              </p:cNvPr>
              <p:cNvSpPr/>
              <p:nvPr/>
            </p:nvSpPr>
            <p:spPr>
              <a:xfrm>
                <a:off x="8172448" y="5043488"/>
                <a:ext cx="409576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RSD</a:t>
                </a:r>
                <a:endParaRPr lang="en-US" sz="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EDB426-E27F-42A2-AC66-A416FFC69BDE}"/>
                </a:ext>
              </a:extLst>
            </p:cNvPr>
            <p:cNvSpPr txBox="1"/>
            <p:nvPr/>
          </p:nvSpPr>
          <p:spPr>
            <a:xfrm>
              <a:off x="11006136" y="2665868"/>
              <a:ext cx="457200" cy="215444"/>
            </a:xfrm>
            <a:prstGeom prst="rect">
              <a:avLst/>
            </a:prstGeom>
            <a:solidFill>
              <a:srgbClr val="0077C0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RSD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76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F1CB7-5E96-4020-BD6E-8E53B7C79E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4000" y="6415088"/>
            <a:ext cx="508000" cy="366712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81E4F8-9A8B-40B9-BFB2-E7244C0E0213}"/>
              </a:ext>
            </a:extLst>
          </p:cNvPr>
          <p:cNvSpPr txBox="1">
            <a:spLocks/>
          </p:cNvSpPr>
          <p:nvPr/>
        </p:nvSpPr>
        <p:spPr>
          <a:xfrm>
            <a:off x="80928" y="118629"/>
            <a:ext cx="11975953" cy="960000"/>
          </a:xfrm>
          <a:prstGeom prst="rect">
            <a:avLst/>
          </a:prstGeom>
        </p:spPr>
        <p:txBody>
          <a:bodyPr lIns="36000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FD4FE5-4A00-4BD4-AE80-CEA41651BBF2}"/>
              </a:ext>
            </a:extLst>
          </p:cNvPr>
          <p:cNvSpPr/>
          <p:nvPr/>
        </p:nvSpPr>
        <p:spPr>
          <a:xfrm>
            <a:off x="142080" y="597067"/>
            <a:ext cx="11914802" cy="1275117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2087E0-73BA-438D-8661-09C0F7EC0104}"/>
              </a:ext>
            </a:extLst>
          </p:cNvPr>
          <p:cNvGrpSpPr/>
          <p:nvPr/>
        </p:nvGrpSpPr>
        <p:grpSpPr>
          <a:xfrm>
            <a:off x="142079" y="1910474"/>
            <a:ext cx="11914802" cy="4776928"/>
            <a:chOff x="142079" y="2008448"/>
            <a:chExt cx="11914802" cy="375303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24D0DE-0B04-49EF-9253-5F9A2DFB71E4}"/>
                </a:ext>
              </a:extLst>
            </p:cNvPr>
            <p:cNvSpPr/>
            <p:nvPr/>
          </p:nvSpPr>
          <p:spPr>
            <a:xfrm>
              <a:off x="142079" y="2070702"/>
              <a:ext cx="11914802" cy="3690784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7B1E8B-F637-41FA-88AA-9E701840450A}"/>
                </a:ext>
              </a:extLst>
            </p:cNvPr>
            <p:cNvSpPr/>
            <p:nvPr/>
          </p:nvSpPr>
          <p:spPr>
            <a:xfrm>
              <a:off x="142079" y="2008448"/>
              <a:ext cx="119148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u="sng" dirty="0">
                  <a:cs typeface="Arial" panose="020B0604020202020204" pitchFamily="34" charset="0"/>
                </a:rPr>
                <a:t>Scope Definition</a:t>
              </a:r>
              <a:r>
                <a:rPr lang="en-US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1C18D8C-2DBC-4412-8C2E-D2BB3FEB0068}"/>
              </a:ext>
            </a:extLst>
          </p:cNvPr>
          <p:cNvSpPr/>
          <p:nvPr/>
        </p:nvSpPr>
        <p:spPr>
          <a:xfrm>
            <a:off x="0" y="6781800"/>
            <a:ext cx="12192000" cy="90268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5265BC-106E-4FC2-88F5-96409CE715EA}"/>
              </a:ext>
            </a:extLst>
          </p:cNvPr>
          <p:cNvSpPr/>
          <p:nvPr/>
        </p:nvSpPr>
        <p:spPr>
          <a:xfrm>
            <a:off x="109422" y="546720"/>
            <a:ext cx="11914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B29F9D-01EF-4909-A147-1FFA446CA6A3}"/>
              </a:ext>
            </a:extLst>
          </p:cNvPr>
          <p:cNvSpPr/>
          <p:nvPr/>
        </p:nvSpPr>
        <p:spPr>
          <a:xfrm>
            <a:off x="214188" y="854456"/>
            <a:ext cx="10072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data-driven </a:t>
            </a:r>
            <a:r>
              <a:rPr lang="en-US" dirty="0">
                <a:cs typeface="Arial" panose="020B0604020202020204" pitchFamily="34" charset="0"/>
              </a:rPr>
              <a:t>validation of methods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used to correct RSD measurement in complex flow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CA" dirty="0">
                <a:cs typeface="Arial" panose="020B0604020202020204" pitchFamily="34" charset="0"/>
              </a:rPr>
              <a:t>I</a:t>
            </a:r>
            <a:r>
              <a:rPr lang="en-US" dirty="0">
                <a:cs typeface="Arial" panose="020B0604020202020204" pitchFamily="34" charset="0"/>
              </a:rPr>
              <a:t>mprove acceptance of RSD use in complex flow by 2021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02B3B6E9-77D6-44E8-91F5-835A196BCD20}"/>
              </a:ext>
            </a:extLst>
          </p:cNvPr>
          <p:cNvSpPr txBox="1">
            <a:spLocks/>
          </p:cNvSpPr>
          <p:nvPr/>
        </p:nvSpPr>
        <p:spPr>
          <a:xfrm>
            <a:off x="0" y="104190"/>
            <a:ext cx="10899648" cy="362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fontAlgn="base" latinLnBrk="0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130" dirty="0">
                <a:solidFill>
                  <a:schemeClr val="bg2"/>
                </a:solidFill>
                <a:latin typeface="+mj-lt"/>
              </a:rPr>
              <a:t>CFARS Science – Complex Flow – Paul M. – Vaisala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E5434F-8049-4D19-B836-7DF9519A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699" y="76201"/>
            <a:ext cx="1382101" cy="1325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44D79B-B9F9-4628-9966-23ADC3CD7DE3}"/>
              </a:ext>
            </a:extLst>
          </p:cNvPr>
          <p:cNvSpPr/>
          <p:nvPr/>
        </p:nvSpPr>
        <p:spPr>
          <a:xfrm>
            <a:off x="1516127" y="2286000"/>
            <a:ext cx="95482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 typical flow curvature bias based on terrain complexity and roughness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Validate commercially available bias correction methods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 correction uncertainty as a function of site and measurement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Demonstrate the value in correcting RSD measurements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kick-off in </a:t>
            </a:r>
            <a:r>
              <a:rPr lang="en-US" b="1" u="sng" dirty="0"/>
              <a:t>Q4 2018 (October)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Roadmap will be decided based on survey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Validation study, uncertainty analysis, comparison of commercial correction offerings, or white paper on theory with terrain type / bias classification.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Actively seeking members – please contact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Niels.LaWhite@Vaisala.com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6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271B4-1021-4D8E-9301-0A8ED7F3EEA3}"/>
              </a:ext>
            </a:extLst>
          </p:cNvPr>
          <p:cNvCxnSpPr/>
          <p:nvPr/>
        </p:nvCxnSpPr>
        <p:spPr>
          <a:xfrm>
            <a:off x="599018" y="6172200"/>
            <a:ext cx="109939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3">
            <a:extLst>
              <a:ext uri="{FF2B5EF4-FFF2-40B4-BE49-F238E27FC236}">
                <a16:creationId xmlns:a16="http://schemas.microsoft.com/office/drawing/2014/main" id="{ED60C5E2-A8A4-401A-8D32-DA1DE0CE3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6756400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A" altLang="en-US" sz="2133" dirty="0">
                <a:solidFill>
                  <a:srgbClr val="FFFFFF"/>
                </a:solidFill>
                <a:latin typeface="+mn-lt"/>
              </a:rPr>
              <a:t>2019 Q2 – In Europe!</a:t>
            </a:r>
            <a:endParaRPr lang="en-US" altLang="en-US" sz="2133" dirty="0">
              <a:solidFill>
                <a:srgbClr val="FFFFFF"/>
              </a:solidFill>
              <a:latin typeface="+mn-lt"/>
            </a:endParaRPr>
          </a:p>
          <a:p>
            <a:pPr>
              <a:defRPr/>
            </a:pPr>
            <a:endParaRPr lang="en-US" altLang="en-US" sz="2133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B3B1C17-B871-4E56-AA62-76F19415C5F6}"/>
              </a:ext>
            </a:extLst>
          </p:cNvPr>
          <p:cNvSpPr txBox="1">
            <a:spLocks/>
          </p:cNvSpPr>
          <p:nvPr/>
        </p:nvSpPr>
        <p:spPr>
          <a:xfrm>
            <a:off x="1049868" y="533400"/>
            <a:ext cx="4436532" cy="7620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defTabSz="1219170">
              <a:buFont typeface="Arial" panose="020B0604020202020204" pitchFamily="34" charset="0"/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Next Meeting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164D785-B83A-4D2A-BC87-48862C0C9412}"/>
              </a:ext>
            </a:extLst>
          </p:cNvPr>
          <p:cNvSpPr txBox="1">
            <a:spLocks/>
          </p:cNvSpPr>
          <p:nvPr/>
        </p:nvSpPr>
        <p:spPr>
          <a:xfrm>
            <a:off x="7391400" y="5486400"/>
            <a:ext cx="4436532" cy="7620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defTabSz="1219170">
              <a:buFont typeface="Arial" panose="020B0604020202020204" pitchFamily="34" charset="0"/>
              <a:buNone/>
            </a:pPr>
            <a:r>
              <a:rPr lang="fr-CA" altLang="en-US" sz="3600" b="1" dirty="0">
                <a:solidFill>
                  <a:schemeClr val="bg1"/>
                </a:solidFill>
              </a:rPr>
              <a:t>T</a:t>
            </a:r>
            <a:r>
              <a:rPr lang="en-US" altLang="en-US" sz="3600" b="1" dirty="0">
                <a:solidFill>
                  <a:schemeClr val="bg1"/>
                </a:solidFill>
              </a:rPr>
              <a:t>hink about this…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E2029-7632-4489-B1BD-66DE6CA0D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3" y="1670233"/>
            <a:ext cx="5515486" cy="3692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1061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3">
            <a:extLst>
              <a:ext uri="{FF2B5EF4-FFF2-40B4-BE49-F238E27FC236}">
                <a16:creationId xmlns:a16="http://schemas.microsoft.com/office/drawing/2014/main" id="{ED60C5E2-A8A4-401A-8D32-DA1DE0CE3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57" y="4447188"/>
            <a:ext cx="3853239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A" altLang="en-US" sz="2133" dirty="0">
                <a:solidFill>
                  <a:srgbClr val="FFFFFF"/>
                </a:solidFill>
                <a:latin typeface="+mn-lt"/>
              </a:rPr>
              <a:t>G</a:t>
            </a:r>
            <a:r>
              <a:rPr lang="en-US" altLang="en-US" sz="2133" dirty="0">
                <a:solidFill>
                  <a:srgbClr val="FFFFFF"/>
                </a:solidFill>
                <a:latin typeface="+mn-lt"/>
              </a:rPr>
              <a:t>eneral CFARS Topics</a:t>
            </a:r>
          </a:p>
          <a:p>
            <a:pPr>
              <a:defRPr/>
            </a:pPr>
            <a:r>
              <a:rPr lang="fr-CA" altLang="en-US" sz="2133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US" altLang="en-US" sz="2133" dirty="0">
                <a:solidFill>
                  <a:srgbClr val="FFFFFF"/>
                </a:solidFill>
                <a:latin typeface="+mn-lt"/>
              </a:rPr>
              <a:t>hilippe Coulombe-Pontbriand</a:t>
            </a:r>
          </a:p>
          <a:p>
            <a:pPr>
              <a:defRPr/>
            </a:pPr>
            <a:r>
              <a:rPr lang="en-US" altLang="en-US" sz="2133" dirty="0">
                <a:solidFill>
                  <a:srgbClr val="FFFFFF"/>
                </a:solidFill>
                <a:latin typeface="+mn-lt"/>
              </a:rPr>
              <a:t>Philippe.Pontbriand@res-group.com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B3B1C17-B871-4E56-AA62-76F19415C5F6}"/>
              </a:ext>
            </a:extLst>
          </p:cNvPr>
          <p:cNvSpPr txBox="1">
            <a:spLocks/>
          </p:cNvSpPr>
          <p:nvPr/>
        </p:nvSpPr>
        <p:spPr>
          <a:xfrm>
            <a:off x="1049868" y="533400"/>
            <a:ext cx="4436532" cy="7620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defTabSz="1219170">
              <a:buFont typeface="Arial" panose="020B0604020202020204" pitchFamily="34" charset="0"/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Get Involved!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26443E17-B655-4F4B-B080-CFC9C4139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495800"/>
            <a:ext cx="3517251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A" altLang="en-US" sz="2133" dirty="0">
                <a:solidFill>
                  <a:srgbClr val="FFFFFF"/>
                </a:solidFill>
                <a:latin typeface="+mn-lt"/>
              </a:rPr>
              <a:t>CFARS Guidance Group</a:t>
            </a:r>
            <a:endParaRPr lang="en-US" altLang="en-US" sz="2133" dirty="0">
              <a:solidFill>
                <a:srgbClr val="FFFFFF"/>
              </a:solidFill>
              <a:latin typeface="+mn-lt"/>
            </a:endParaRPr>
          </a:p>
          <a:p>
            <a:pPr>
              <a:defRPr/>
            </a:pPr>
            <a:r>
              <a:rPr lang="fr-CA" altLang="en-US" sz="2133" dirty="0">
                <a:solidFill>
                  <a:srgbClr val="FFFFFF"/>
                </a:solidFill>
                <a:latin typeface="+mn-lt"/>
              </a:rPr>
              <a:t>Matthew Meyers</a:t>
            </a:r>
            <a:endParaRPr lang="en-US" altLang="en-US" sz="2133" dirty="0">
              <a:solidFill>
                <a:srgbClr val="FFFFFF"/>
              </a:solidFill>
              <a:latin typeface="+mn-lt"/>
            </a:endParaRPr>
          </a:p>
          <a:p>
            <a:r>
              <a:rPr lang="en-US" sz="2133" dirty="0">
                <a:solidFill>
                  <a:srgbClr val="FFFFFF"/>
                </a:solidFill>
                <a:latin typeface="+mn-lt"/>
              </a:rPr>
              <a:t>matthew.meyers@eon.com </a:t>
            </a:r>
            <a:endParaRPr lang="en-US" altLang="en-US" sz="2133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9550C255-75DF-46AC-B05A-DCFF76A3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95800"/>
            <a:ext cx="3657600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A" altLang="en-US" sz="2133" dirty="0">
                <a:solidFill>
                  <a:srgbClr val="FFFFFF"/>
                </a:solidFill>
                <a:latin typeface="+mn-lt"/>
              </a:rPr>
              <a:t>CFARS Science Group</a:t>
            </a:r>
            <a:endParaRPr lang="en-US" altLang="en-US" sz="2133" dirty="0">
              <a:solidFill>
                <a:srgbClr val="FFFFFF"/>
              </a:solidFill>
              <a:latin typeface="+mn-lt"/>
            </a:endParaRPr>
          </a:p>
          <a:p>
            <a:pPr>
              <a:defRPr/>
            </a:pPr>
            <a:r>
              <a:rPr lang="fr-CA" altLang="en-US" sz="2133" dirty="0">
                <a:solidFill>
                  <a:srgbClr val="FFFFFF"/>
                </a:solidFill>
                <a:latin typeface="+mn-lt"/>
              </a:rPr>
              <a:t>Alexandra St. Pé</a:t>
            </a:r>
            <a:endParaRPr lang="en-US" altLang="en-US" sz="2133" dirty="0">
              <a:solidFill>
                <a:srgbClr val="FFFFFF"/>
              </a:solidFill>
              <a:latin typeface="+mn-lt"/>
            </a:endParaRPr>
          </a:p>
          <a:p>
            <a:pPr>
              <a:defRPr/>
            </a:pPr>
            <a:r>
              <a:rPr lang="en-US" altLang="en-US" sz="2133" dirty="0">
                <a:solidFill>
                  <a:srgbClr val="FFFFFF"/>
                </a:solidFill>
                <a:latin typeface="+mn-lt"/>
              </a:rPr>
              <a:t>alexandra.st.-pe@eon.com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5DBC20-8DFD-4EF7-8DF8-2BB8DAEC9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" t="2154" r="-779" b="40074"/>
          <a:stretch/>
        </p:blipFill>
        <p:spPr>
          <a:xfrm>
            <a:off x="8505773" y="1696851"/>
            <a:ext cx="2495549" cy="2344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E76E84-47CE-4FAA-B545-1F42034C0D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" b="30625"/>
          <a:stretch/>
        </p:blipFill>
        <p:spPr>
          <a:xfrm>
            <a:off x="4953000" y="1762177"/>
            <a:ext cx="2053263" cy="2344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D9B4371-844D-4F6C-BCAB-142C61ECA9C6}"/>
              </a:ext>
            </a:extLst>
          </p:cNvPr>
          <p:cNvSpPr/>
          <p:nvPr/>
        </p:nvSpPr>
        <p:spPr>
          <a:xfrm>
            <a:off x="291261" y="1377610"/>
            <a:ext cx="11595939" cy="4794590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006DF-AC42-4215-9A89-3E633748AA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4" t="2326" r="12621" b="-2326"/>
          <a:stretch/>
        </p:blipFill>
        <p:spPr>
          <a:xfrm>
            <a:off x="1049868" y="1828800"/>
            <a:ext cx="2482066" cy="2385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0880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F79A429-2807-4C1D-BCF8-4D3D65576588}"/>
              </a:ext>
            </a:extLst>
          </p:cNvPr>
          <p:cNvSpPr txBox="1">
            <a:spLocks/>
          </p:cNvSpPr>
          <p:nvPr/>
        </p:nvSpPr>
        <p:spPr bwMode="auto">
          <a:xfrm>
            <a:off x="1143000" y="1199096"/>
            <a:ext cx="5283200" cy="539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Objectives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867" dirty="0">
              <a:solidFill>
                <a:schemeClr val="tx2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Bring all of you up to speed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with CFARS activities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867" dirty="0">
              <a:solidFill>
                <a:schemeClr val="tx2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Clearly define 2019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roadmap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867" dirty="0">
              <a:solidFill>
                <a:schemeClr val="tx2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1867" dirty="0">
                <a:solidFill>
                  <a:schemeClr val="tx2"/>
                </a:solidFill>
                <a:cs typeface="Arial" pitchFamily="34" charset="0"/>
              </a:rPr>
              <a:t>Close 2018 activities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867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C25EEF4-0988-421E-AE89-C60F5DB96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415622"/>
            <a:ext cx="508000" cy="366183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F1EBF6-5CF8-4EB6-824B-BE82D9BB3FB0}"/>
              </a:ext>
            </a:extLst>
          </p:cNvPr>
          <p:cNvSpPr/>
          <p:nvPr/>
        </p:nvSpPr>
        <p:spPr>
          <a:xfrm>
            <a:off x="838200" y="228600"/>
            <a:ext cx="3429000" cy="6187022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6317E2-490A-4808-A76C-FFA92A7C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044"/>
            <a:ext cx="6934200" cy="5200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8019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02387E-1495-4E19-9B81-ADFD7C77A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77195"/>
            <a:ext cx="6267450" cy="64093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F69A749C-0392-4145-87ED-4699B8C4E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7038"/>
            <a:ext cx="9144000" cy="609600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CFARS : Afternoon Sessions  </a:t>
            </a:r>
            <a:endParaRPr lang="en-US" sz="2400" b="1" u="sng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BD347-3F65-4499-B482-D4836C0523F5}"/>
              </a:ext>
            </a:extLst>
          </p:cNvPr>
          <p:cNvSpPr txBox="1"/>
          <p:nvPr/>
        </p:nvSpPr>
        <p:spPr>
          <a:xfrm>
            <a:off x="2495551" y="1484314"/>
            <a:ext cx="6913563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dirty="0"/>
              <a:t> Afternoon session: 13:30 – 16:30 (Moderated by Philippe Pontbriand)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dirty="0"/>
              <a:t>13:30 - 14:15 2019 Roadmap definition – Presentation from sub-groups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dirty="0"/>
              <a:t>14:30 – 15:30: CFARS presentations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dirty="0"/>
              <a:t>H&amp;S and measurement campaign (Aaron Waldman, RES)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dirty="0"/>
              <a:t>Turbulence and RSD (Alex </a:t>
            </a:r>
            <a:r>
              <a:rPr lang="en-US" dirty="0" err="1"/>
              <a:t>St.Pe</a:t>
            </a:r>
            <a:r>
              <a:rPr lang="en-US" dirty="0"/>
              <a:t>. </a:t>
            </a:r>
            <a:r>
              <a:rPr lang="en-US" dirty="0" err="1"/>
              <a:t>E.On</a:t>
            </a:r>
            <a:r>
              <a:rPr lang="en-US" dirty="0"/>
              <a:t>.)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dirty="0"/>
              <a:t>Vaisala Vector Averaging Follow up 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dirty="0"/>
              <a:t>15:30 to 16:30:  Survey Feedback and Wrap up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dirty="0"/>
              <a:t>16:30 – 17:00 Next Meeting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0E1D-3372-4E5F-8F54-43997CB8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190"/>
            <a:ext cx="10899648" cy="362055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latin typeface="+mj-lt"/>
              </a:rPr>
              <a:t>CFARS - Overview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6A32509-8781-43C7-8DDA-D1F6BC4A3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C89C30F-40B8-4487-AAA3-0901FFE3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2128837"/>
            <a:ext cx="2879725" cy="423192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6A737B"/>
                </a:solidFill>
              </a:rPr>
              <a:t>2017-18 members: 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1400" dirty="0">
                <a:solidFill>
                  <a:srgbClr val="6A737B"/>
                </a:solidFill>
              </a:rPr>
              <a:t>Major North American wind project owners, developers, operators, 3</a:t>
            </a:r>
            <a:r>
              <a:rPr lang="en-US" sz="1400" baseline="30000" dirty="0">
                <a:solidFill>
                  <a:srgbClr val="6A737B"/>
                </a:solidFill>
              </a:rPr>
              <a:t>rd</a:t>
            </a:r>
            <a:r>
              <a:rPr lang="en-US" sz="1400" dirty="0">
                <a:solidFill>
                  <a:srgbClr val="6A737B"/>
                </a:solidFill>
              </a:rPr>
              <a:t> consultants, OEM  and tech providers</a:t>
            </a:r>
          </a:p>
          <a:p>
            <a:pPr marL="171450" indent="-1714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6A737B"/>
                </a:solidFill>
              </a:rPr>
              <a:t> Industry RSD facilitor: 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1400" dirty="0">
                <a:solidFill>
                  <a:srgbClr val="6A737B"/>
                </a:solidFill>
              </a:rPr>
              <a:t>Working group enabling collaboration on projects promoting the acceptance and standardization of Remote Sensing use. </a:t>
            </a:r>
          </a:p>
          <a:p>
            <a:pPr marL="285750" indent="-2857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6A737B"/>
                </a:solidFill>
              </a:rPr>
              <a:t>Private industry players: </a:t>
            </a:r>
            <a:endParaRPr lang="en-US" sz="1400" b="1" dirty="0">
              <a:solidFill>
                <a:srgbClr val="6A737B"/>
              </a:solidFill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en-US" sz="1400" dirty="0">
                <a:solidFill>
                  <a:srgbClr val="6A737B"/>
                </a:solidFill>
              </a:rPr>
              <a:t>Private players supporting the different groups working on remote sensing use acceptance and standardization.</a:t>
            </a:r>
            <a:endParaRPr lang="en-US" sz="1600" dirty="0">
              <a:solidFill>
                <a:srgbClr val="6A737B"/>
              </a:solidFill>
            </a:endParaRPr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id="{11553E8B-5F92-4111-9085-D6C4ED41BF88}"/>
              </a:ext>
            </a:extLst>
          </p:cNvPr>
          <p:cNvGrpSpPr>
            <a:grpSpLocks/>
          </p:cNvGrpSpPr>
          <p:nvPr/>
        </p:nvGrpSpPr>
        <p:grpSpPr bwMode="auto">
          <a:xfrm>
            <a:off x="1460500" y="762000"/>
            <a:ext cx="1058862" cy="1079500"/>
            <a:chOff x="1292" y="1893"/>
            <a:chExt cx="998" cy="993"/>
          </a:xfrm>
        </p:grpSpPr>
        <p:grpSp>
          <p:nvGrpSpPr>
            <p:cNvPr id="18" name="Group 33">
              <a:extLst>
                <a:ext uri="{FF2B5EF4-FFF2-40B4-BE49-F238E27FC236}">
                  <a16:creationId xmlns:a16="http://schemas.microsoft.com/office/drawing/2014/main" id="{7FA928C8-9307-411A-B159-C0924E622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893"/>
              <a:ext cx="998" cy="993"/>
              <a:chOff x="2336" y="3117"/>
              <a:chExt cx="1134" cy="993"/>
            </a:xfrm>
          </p:grpSpPr>
          <p:grpSp>
            <p:nvGrpSpPr>
              <p:cNvPr id="20" name="Group 34">
                <a:extLst>
                  <a:ext uri="{FF2B5EF4-FFF2-40B4-BE49-F238E27FC236}">
                    <a16:creationId xmlns:a16="http://schemas.microsoft.com/office/drawing/2014/main" id="{A80D8629-E05F-466A-AC3B-034C8ACAA6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6" y="3117"/>
                <a:ext cx="1134" cy="993"/>
                <a:chOff x="868" y="1477"/>
                <a:chExt cx="4251" cy="2141"/>
              </a:xfrm>
            </p:grpSpPr>
            <p:sp>
              <p:nvSpPr>
                <p:cNvPr id="23" name="Oval 35">
                  <a:extLst>
                    <a:ext uri="{FF2B5EF4-FFF2-40B4-BE49-F238E27FC236}">
                      <a16:creationId xmlns:a16="http://schemas.microsoft.com/office/drawing/2014/main" id="{2E6C1FCC-E405-46C6-8E60-032BCFB63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292929"/>
                    </a:solidFill>
                    <a:latin typeface="Arial" charset="0"/>
                  </a:endParaRPr>
                </a:p>
              </p:txBody>
            </p:sp>
            <p:sp>
              <p:nvSpPr>
                <p:cNvPr id="24" name="Oval 36">
                  <a:extLst>
                    <a:ext uri="{FF2B5EF4-FFF2-40B4-BE49-F238E27FC236}">
                      <a16:creationId xmlns:a16="http://schemas.microsoft.com/office/drawing/2014/main" id="{27A4A27D-25BC-42BA-9631-E77EF127B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" y="1480"/>
                  <a:ext cx="4143" cy="20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292929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1" name="Oval 37">
                <a:extLst>
                  <a:ext uri="{FF2B5EF4-FFF2-40B4-BE49-F238E27FC236}">
                    <a16:creationId xmlns:a16="http://schemas.microsoft.com/office/drawing/2014/main" id="{D29F6F95-57A0-4AB9-B300-A848E21F5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28" y="3208"/>
                <a:ext cx="952" cy="796"/>
              </a:xfrm>
              <a:prstGeom prst="ellipse">
                <a:avLst/>
              </a:prstGeom>
              <a:solidFill>
                <a:srgbClr val="F76C1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kern="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" name="Oval 38">
                <a:extLst>
                  <a:ext uri="{FF2B5EF4-FFF2-40B4-BE49-F238E27FC236}">
                    <a16:creationId xmlns:a16="http://schemas.microsoft.com/office/drawing/2014/main" id="{FE2F3E7E-F184-498D-BBE5-D334EE860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15" y="3229"/>
                <a:ext cx="772" cy="520"/>
              </a:xfrm>
              <a:prstGeom prst="ellipse">
                <a:avLst/>
              </a:prstGeom>
              <a:gradFill rotWithShape="1">
                <a:gsLst>
                  <a:gs pos="0">
                    <a:srgbClr val="F76C11">
                      <a:gamma/>
                      <a:tint val="42353"/>
                      <a:invGamma/>
                    </a:srgbClr>
                  </a:gs>
                  <a:gs pos="100000">
                    <a:srgbClr val="F76C11">
                      <a:alpha val="37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kern="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9" name="Rectangle 39">
              <a:extLst>
                <a:ext uri="{FF2B5EF4-FFF2-40B4-BE49-F238E27FC236}">
                  <a16:creationId xmlns:a16="http://schemas.microsoft.com/office/drawing/2014/main" id="{0ECA1BB9-A238-408A-AF54-4B5231E31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119"/>
              <a:ext cx="99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3200" b="1" kern="0" baseline="-25000" dirty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Who</a:t>
              </a:r>
              <a:endParaRPr lang="en-US" sz="3200" b="1" kern="0" baseline="-25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5" name="Group 16">
            <a:extLst>
              <a:ext uri="{FF2B5EF4-FFF2-40B4-BE49-F238E27FC236}">
                <a16:creationId xmlns:a16="http://schemas.microsoft.com/office/drawing/2014/main" id="{D642909A-BCAA-4946-BF9F-79C3C7C81821}"/>
              </a:ext>
            </a:extLst>
          </p:cNvPr>
          <p:cNvGrpSpPr>
            <a:grpSpLocks/>
          </p:cNvGrpSpPr>
          <p:nvPr/>
        </p:nvGrpSpPr>
        <p:grpSpPr bwMode="auto">
          <a:xfrm>
            <a:off x="8682037" y="751305"/>
            <a:ext cx="1198563" cy="1106488"/>
            <a:chOff x="193" y="1979"/>
            <a:chExt cx="998" cy="907"/>
          </a:xfrm>
        </p:grpSpPr>
        <p:grpSp>
          <p:nvGrpSpPr>
            <p:cNvPr id="26" name="Group 17">
              <a:extLst>
                <a:ext uri="{FF2B5EF4-FFF2-40B4-BE49-F238E27FC236}">
                  <a16:creationId xmlns:a16="http://schemas.microsoft.com/office/drawing/2014/main" id="{F38453DE-188D-4847-94A0-4D11B3139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1979"/>
              <a:ext cx="907" cy="907"/>
              <a:chOff x="431" y="2750"/>
              <a:chExt cx="1134" cy="993"/>
            </a:xfrm>
          </p:grpSpPr>
          <p:grpSp>
            <p:nvGrpSpPr>
              <p:cNvPr id="28" name="Group 18">
                <a:extLst>
                  <a:ext uri="{FF2B5EF4-FFF2-40B4-BE49-F238E27FC236}">
                    <a16:creationId xmlns:a16="http://schemas.microsoft.com/office/drawing/2014/main" id="{390CB6FA-6057-4156-B1A5-F810945557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" y="2750"/>
                <a:ext cx="1134" cy="993"/>
                <a:chOff x="868" y="1477"/>
                <a:chExt cx="4251" cy="2141"/>
              </a:xfrm>
            </p:grpSpPr>
            <p:sp>
              <p:nvSpPr>
                <p:cNvPr id="31" name="Oval 19">
                  <a:extLst>
                    <a:ext uri="{FF2B5EF4-FFF2-40B4-BE49-F238E27FC236}">
                      <a16:creationId xmlns:a16="http://schemas.microsoft.com/office/drawing/2014/main" id="{4E864F8D-8DAB-4C44-85F3-610FF573C1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" y="1477"/>
                  <a:ext cx="4256" cy="2141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292929"/>
                    </a:solidFill>
                    <a:latin typeface="Arial" charset="0"/>
                  </a:endParaRPr>
                </a:p>
              </p:txBody>
            </p:sp>
            <p:sp>
              <p:nvSpPr>
                <p:cNvPr id="32" name="Oval 20">
                  <a:extLst>
                    <a:ext uri="{FF2B5EF4-FFF2-40B4-BE49-F238E27FC236}">
                      <a16:creationId xmlns:a16="http://schemas.microsoft.com/office/drawing/2014/main" id="{B787E4F5-BABC-4BCF-99F3-C89D03D36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8" y="1480"/>
                  <a:ext cx="4163" cy="20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292929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9" name="Oval 21">
                <a:extLst>
                  <a:ext uri="{FF2B5EF4-FFF2-40B4-BE49-F238E27FC236}">
                    <a16:creationId xmlns:a16="http://schemas.microsoft.com/office/drawing/2014/main" id="{DBE2314C-A4DA-4737-87C5-464F4D17D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21" y="2840"/>
                <a:ext cx="954" cy="798"/>
              </a:xfrm>
              <a:prstGeom prst="ellipse">
                <a:avLst/>
              </a:prstGeom>
              <a:solidFill>
                <a:srgbClr val="007237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kern="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Oval 22">
                <a:extLst>
                  <a:ext uri="{FF2B5EF4-FFF2-40B4-BE49-F238E27FC236}">
                    <a16:creationId xmlns:a16="http://schemas.microsoft.com/office/drawing/2014/main" id="{5F6E5095-3073-411F-B7A6-E82A0DC2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11" y="2863"/>
                <a:ext cx="773" cy="521"/>
              </a:xfrm>
              <a:prstGeom prst="ellipse">
                <a:avLst/>
              </a:prstGeom>
              <a:gradFill rotWithShape="1">
                <a:gsLst>
                  <a:gs pos="0">
                    <a:srgbClr val="007237">
                      <a:gamma/>
                      <a:tint val="35686"/>
                      <a:invGamma/>
                    </a:srgbClr>
                  </a:gs>
                  <a:gs pos="100000">
                    <a:srgbClr val="007237">
                      <a:alpha val="37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kern="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B9D223D2-CB99-4934-A4E2-796AD7DC9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" y="2181"/>
              <a:ext cx="99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kern="0" baseline="-25000" dirty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How</a:t>
              </a:r>
              <a:endParaRPr lang="en-US" sz="3200" b="1" kern="0" baseline="-25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3" name="Text Box 9">
            <a:extLst>
              <a:ext uri="{FF2B5EF4-FFF2-40B4-BE49-F238E27FC236}">
                <a16:creationId xmlns:a16="http://schemas.microsoft.com/office/drawing/2014/main" id="{546465F8-5299-4896-AE30-FF9266AA3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7" y="2128837"/>
            <a:ext cx="2773363" cy="401648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6A737B"/>
                </a:solidFill>
              </a:rPr>
              <a:t>Create consensus: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1400" dirty="0">
                <a:solidFill>
                  <a:srgbClr val="6A737B"/>
                </a:solidFill>
              </a:rPr>
              <a:t>Seek industry consensus around the use of RS. Speak with a common voice. </a:t>
            </a:r>
            <a:endParaRPr lang="en-US" sz="1400" b="1" dirty="0">
              <a:solidFill>
                <a:srgbClr val="6A737B"/>
              </a:solidFill>
            </a:endParaRPr>
          </a:p>
          <a:p>
            <a:pPr marL="171450" indent="-1714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6A737B"/>
                </a:solidFill>
              </a:rPr>
              <a:t>Build bridges: 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1400" dirty="0">
                <a:solidFill>
                  <a:srgbClr val="6A737B"/>
                </a:solidFill>
              </a:rPr>
              <a:t>Build bridges between industry players, research centers, standardization body and tasks.  Support IEC 61400-15 working group.</a:t>
            </a:r>
          </a:p>
          <a:p>
            <a:pPr marL="171450" indent="-1714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6A737B"/>
                </a:solidFill>
              </a:rPr>
              <a:t>Rapidly address private industry RS needs : </a:t>
            </a:r>
            <a:endParaRPr lang="en-US" sz="1600" dirty="0">
              <a:solidFill>
                <a:srgbClr val="6A737B"/>
              </a:solidFill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en-US" sz="1400" dirty="0">
                <a:solidFill>
                  <a:srgbClr val="6A737B"/>
                </a:solidFill>
              </a:rPr>
              <a:t>Steer short  term projects aimed at supporting private industry needs</a:t>
            </a:r>
          </a:p>
        </p:txBody>
      </p:sp>
      <p:grpSp>
        <p:nvGrpSpPr>
          <p:cNvPr id="34" name="Group 40">
            <a:extLst>
              <a:ext uri="{FF2B5EF4-FFF2-40B4-BE49-F238E27FC236}">
                <a16:creationId xmlns:a16="http://schemas.microsoft.com/office/drawing/2014/main" id="{141F6B13-E04C-4EF1-9C44-9F208289D808}"/>
              </a:ext>
            </a:extLst>
          </p:cNvPr>
          <p:cNvGrpSpPr>
            <a:grpSpLocks/>
          </p:cNvGrpSpPr>
          <p:nvPr/>
        </p:nvGrpSpPr>
        <p:grpSpPr bwMode="auto">
          <a:xfrm>
            <a:off x="4948237" y="762000"/>
            <a:ext cx="1008063" cy="1066800"/>
            <a:chOff x="2517" y="1752"/>
            <a:chExt cx="1134" cy="1134"/>
          </a:xfrm>
        </p:grpSpPr>
        <p:grpSp>
          <p:nvGrpSpPr>
            <p:cNvPr id="35" name="Group 41">
              <a:extLst>
                <a:ext uri="{FF2B5EF4-FFF2-40B4-BE49-F238E27FC236}">
                  <a16:creationId xmlns:a16="http://schemas.microsoft.com/office/drawing/2014/main" id="{8F639AC1-0E21-4E7E-8F58-5EB0031D99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1752"/>
              <a:ext cx="1134" cy="1134"/>
              <a:chOff x="4195" y="2750"/>
              <a:chExt cx="1134" cy="993"/>
            </a:xfrm>
          </p:grpSpPr>
          <p:grpSp>
            <p:nvGrpSpPr>
              <p:cNvPr id="37" name="Group 42">
                <a:extLst>
                  <a:ext uri="{FF2B5EF4-FFF2-40B4-BE49-F238E27FC236}">
                    <a16:creationId xmlns:a16="http://schemas.microsoft.com/office/drawing/2014/main" id="{07773C5E-1D97-4603-9292-901278AC1A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40" name="Oval 43">
                  <a:extLst>
                    <a:ext uri="{FF2B5EF4-FFF2-40B4-BE49-F238E27FC236}">
                      <a16:creationId xmlns:a16="http://schemas.microsoft.com/office/drawing/2014/main" id="{ED53D0E5-CF05-4CDC-B1D2-8ECC6D92F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292929"/>
                    </a:solidFill>
                    <a:latin typeface="Arial" charset="0"/>
                  </a:endParaRPr>
                </a:p>
              </p:txBody>
            </p:sp>
            <p:sp>
              <p:nvSpPr>
                <p:cNvPr id="41" name="Oval 44">
                  <a:extLst>
                    <a:ext uri="{FF2B5EF4-FFF2-40B4-BE49-F238E27FC236}">
                      <a16:creationId xmlns:a16="http://schemas.microsoft.com/office/drawing/2014/main" id="{D456567C-C3F2-40B9-A528-D330B12DF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8" y="1480"/>
                  <a:ext cx="4144" cy="20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292929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38" name="Oval 45">
                <a:extLst>
                  <a:ext uri="{FF2B5EF4-FFF2-40B4-BE49-F238E27FC236}">
                    <a16:creationId xmlns:a16="http://schemas.microsoft.com/office/drawing/2014/main" id="{5FDAFF5A-727E-47FD-B1EA-16912EFF7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284" y="2842"/>
                <a:ext cx="954" cy="792"/>
              </a:xfrm>
              <a:prstGeom prst="ellipse">
                <a:avLst/>
              </a:prstGeom>
              <a:solidFill>
                <a:srgbClr val="EED40E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kern="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" name="Oval 46">
                <a:extLst>
                  <a:ext uri="{FF2B5EF4-FFF2-40B4-BE49-F238E27FC236}">
                    <a16:creationId xmlns:a16="http://schemas.microsoft.com/office/drawing/2014/main" id="{C450593A-F567-46A4-81A0-355B7C40D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rgbClr val="EED40E">
                      <a:gamma/>
                      <a:tint val="35686"/>
                      <a:invGamma/>
                    </a:srgbClr>
                  </a:gs>
                  <a:gs pos="100000">
                    <a:srgbClr val="EED40E">
                      <a:alpha val="37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kern="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6" name="Rectangle 47">
              <a:extLst>
                <a:ext uri="{FF2B5EF4-FFF2-40B4-BE49-F238E27FC236}">
                  <a16:creationId xmlns:a16="http://schemas.microsoft.com/office/drawing/2014/main" id="{084C7B13-0E59-4DBD-8F94-C89D95EA8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002"/>
              <a:ext cx="1134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3200" b="1" kern="0" baseline="-25000" dirty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Why</a:t>
              </a:r>
              <a:endParaRPr lang="en-US" sz="3200" b="1" kern="0" baseline="-25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2" name="Text Box 9">
            <a:extLst>
              <a:ext uri="{FF2B5EF4-FFF2-40B4-BE49-F238E27FC236}">
                <a16:creationId xmlns:a16="http://schemas.microsoft.com/office/drawing/2014/main" id="{889E4A1D-4107-480B-82EC-0F086817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2" y="2203450"/>
            <a:ext cx="2871788" cy="39549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6A737B"/>
                </a:solidFill>
              </a:rPr>
              <a:t>Access to information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1400" dirty="0">
                <a:solidFill>
                  <a:srgbClr val="6A737B"/>
                </a:solidFill>
              </a:rPr>
              <a:t>Give access to a large pool of industry RS data from private sector.  </a:t>
            </a:r>
          </a:p>
          <a:p>
            <a:pPr marL="171450" indent="-1714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6A737B"/>
                </a:solidFill>
              </a:rPr>
              <a:t>Support RS validation projects 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1400" dirty="0">
                <a:solidFill>
                  <a:srgbClr val="6A737B"/>
                </a:solidFill>
              </a:rPr>
              <a:t>Join members' resources to support short term practical projects validating use of RS</a:t>
            </a:r>
          </a:p>
          <a:p>
            <a:pPr marL="171450" indent="-1714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6A737B"/>
                </a:solidFill>
              </a:rPr>
              <a:t>Jointly present results 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1400" dirty="0">
                <a:solidFill>
                  <a:srgbClr val="6A737B"/>
                </a:solidFill>
              </a:rPr>
              <a:t>Present compelling results to banks (tax equity), the broad industry and other stakeholders </a:t>
            </a:r>
          </a:p>
          <a:p>
            <a:pPr defTabSz="914400">
              <a:spcBef>
                <a:spcPct val="50000"/>
              </a:spcBef>
              <a:defRPr/>
            </a:pP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36EF3-1ADA-4A76-BC1D-3DB1019EBF19}"/>
              </a:ext>
            </a:extLst>
          </p:cNvPr>
          <p:cNvSpPr/>
          <p:nvPr/>
        </p:nvSpPr>
        <p:spPr>
          <a:xfrm>
            <a:off x="1295400" y="712680"/>
            <a:ext cx="8686800" cy="11892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387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0E1D-3372-4E5F-8F54-43997CB8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190"/>
            <a:ext cx="10899648" cy="362055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latin typeface="+mj-lt"/>
              </a:rPr>
              <a:t>CFARS Mission – Vision - Values</a:t>
            </a:r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id="{A037BE4C-D29B-4BDB-8B45-AE80540B3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697069"/>
            <a:ext cx="1750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3600" b="1" dirty="0">
                <a:solidFill>
                  <a:schemeClr val="bg2"/>
                </a:solidFill>
                <a:latin typeface="Trebuchet MS" panose="020B0603020202020204" pitchFamily="34" charset="0"/>
              </a:rPr>
              <a:t>Open</a:t>
            </a:r>
            <a:endParaRPr lang="en-GB" altLang="en-US" sz="3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Box 73">
            <a:extLst>
              <a:ext uri="{FF2B5EF4-FFF2-40B4-BE49-F238E27FC236}">
                <a16:creationId xmlns:a16="http://schemas.microsoft.com/office/drawing/2014/main" id="{99F0F2B3-7F5B-4648-B9F7-0FB8E4012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1" y="5011671"/>
            <a:ext cx="17801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3600" b="1" dirty="0">
                <a:solidFill>
                  <a:schemeClr val="bg2"/>
                </a:solidFill>
                <a:latin typeface="Trebuchet MS" panose="020B0603020202020204" pitchFamily="34" charset="0"/>
              </a:rPr>
              <a:t>Results Driven</a:t>
            </a:r>
            <a:endParaRPr lang="en-GB" altLang="en-US" sz="3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247E26-31B7-4F4E-825D-3ADCB037A8C0}"/>
              </a:ext>
            </a:extLst>
          </p:cNvPr>
          <p:cNvSpPr/>
          <p:nvPr/>
        </p:nvSpPr>
        <p:spPr>
          <a:xfrm>
            <a:off x="2667000" y="4419600"/>
            <a:ext cx="3475949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GB" sz="1333" dirty="0">
                <a:solidFill>
                  <a:srgbClr val="6A737B"/>
                </a:solidFill>
                <a:latin typeface="+mj-lt"/>
              </a:rPr>
              <a:t>LOW ENTRY BARRIER</a:t>
            </a:r>
          </a:p>
          <a:p>
            <a:pPr marL="285750" indent="-285750" algn="ctr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GB" sz="1333" dirty="0">
                <a:solidFill>
                  <a:srgbClr val="6A737B"/>
                </a:solidFill>
                <a:latin typeface="+mj-lt"/>
              </a:rPr>
              <a:t>INFORMATION SHARING</a:t>
            </a:r>
          </a:p>
          <a:p>
            <a:pPr marL="285750" indent="-285750" algn="ctr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GB" sz="1333" dirty="0">
                <a:solidFill>
                  <a:srgbClr val="6A737B"/>
                </a:solidFill>
                <a:latin typeface="+mj-lt"/>
              </a:rPr>
              <a:t>INCLUDE MEMBERS FROM ALL HORIZON</a:t>
            </a:r>
          </a:p>
          <a:p>
            <a:pPr marL="285750" indent="-285750" algn="ctr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endParaRPr lang="en-GB" sz="1333" dirty="0">
              <a:solidFill>
                <a:srgbClr val="6A737B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041F1F-4B3E-4C1E-A01A-51E61C4D485D}"/>
              </a:ext>
            </a:extLst>
          </p:cNvPr>
          <p:cNvSpPr/>
          <p:nvPr/>
        </p:nvSpPr>
        <p:spPr>
          <a:xfrm>
            <a:off x="7377168" y="4591653"/>
            <a:ext cx="2300815" cy="4770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GB" sz="1333" dirty="0">
                <a:solidFill>
                  <a:srgbClr val="6A737B"/>
                </a:solidFill>
                <a:latin typeface="+mj-lt"/>
              </a:rPr>
              <a:t>SHARE BEST PRACTICES</a:t>
            </a:r>
          </a:p>
          <a:p>
            <a:pPr marL="285750" indent="-285750" algn="ctr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GB" sz="1333" dirty="0">
                <a:solidFill>
                  <a:srgbClr val="6A737B"/>
                </a:solidFill>
                <a:latin typeface="+mj-lt"/>
              </a:rPr>
              <a:t>SOCIALIZE FINDINGS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AD9522-00D6-4BA7-AAFA-95F08AF5EA60}"/>
              </a:ext>
            </a:extLst>
          </p:cNvPr>
          <p:cNvSpPr/>
          <p:nvPr/>
        </p:nvSpPr>
        <p:spPr>
          <a:xfrm>
            <a:off x="7320218" y="5956265"/>
            <a:ext cx="2128582" cy="14388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GB" sz="1333" dirty="0">
                <a:solidFill>
                  <a:srgbClr val="6A737B"/>
                </a:solidFill>
                <a:latin typeface="+mj-lt"/>
              </a:rPr>
              <a:t>UNITED MESSAGE</a:t>
            </a:r>
          </a:p>
          <a:p>
            <a:pPr marL="285750" indent="-285750" algn="ctr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GB" sz="1333" dirty="0">
                <a:solidFill>
                  <a:srgbClr val="6A737B"/>
                </a:solidFill>
                <a:latin typeface="+mj-lt"/>
              </a:rPr>
              <a:t>SUBGROUP CHAMPIONS</a:t>
            </a:r>
          </a:p>
          <a:p>
            <a:pPr marL="285750" indent="-285750" algn="ctr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endParaRPr lang="en-GB" sz="1333" dirty="0">
              <a:solidFill>
                <a:srgbClr val="6A737B"/>
              </a:solidFill>
              <a:latin typeface="+mj-lt"/>
            </a:endParaRPr>
          </a:p>
          <a:p>
            <a:pPr marL="285750" indent="-285750" algn="ctr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endParaRPr lang="en-GB" sz="1333" dirty="0">
              <a:solidFill>
                <a:srgbClr val="6A737B"/>
              </a:solidFill>
              <a:latin typeface="+mj-lt"/>
            </a:endParaRPr>
          </a:p>
          <a:p>
            <a:pPr marL="285750" indent="-285750" algn="ctr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endParaRPr lang="en-GB" sz="1333" dirty="0">
              <a:solidFill>
                <a:srgbClr val="6A737B"/>
              </a:solidFill>
              <a:latin typeface="+mj-lt"/>
            </a:endParaRPr>
          </a:p>
          <a:p>
            <a:pPr algn="ctr">
              <a:lnSpc>
                <a:spcPts val="1500"/>
              </a:lnSpc>
              <a:defRPr/>
            </a:pPr>
            <a:endParaRPr lang="en-GB" sz="1333" dirty="0">
              <a:solidFill>
                <a:srgbClr val="6A737B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393C58-360E-4C35-A59F-F8D5ABA86307}"/>
              </a:ext>
            </a:extLst>
          </p:cNvPr>
          <p:cNvSpPr/>
          <p:nvPr/>
        </p:nvSpPr>
        <p:spPr>
          <a:xfrm>
            <a:off x="207433" y="1645384"/>
            <a:ext cx="4925802" cy="1631216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rgbClr val="6A737B"/>
                </a:solidFill>
                <a:latin typeface="+mj-lt"/>
              </a:rPr>
              <a:t>Increase acceptance of Remote Sensing Device (RSD) by sharing information and involving the broad industry</a:t>
            </a:r>
            <a:endParaRPr lang="en-US" sz="1333" dirty="0">
              <a:solidFill>
                <a:srgbClr val="6A737B"/>
              </a:solidFill>
            </a:endParaRP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endParaRPr lang="en-US" sz="1333" dirty="0">
              <a:solidFill>
                <a:srgbClr val="6A737B"/>
              </a:solidFill>
              <a:latin typeface="+mj-lt"/>
            </a:endParaRP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rgbClr val="6A737B"/>
                </a:solidFill>
                <a:latin typeface="+mj-lt"/>
              </a:rPr>
              <a:t>Reduce project development costs by supporting/enabling standardization and acceptance of RSD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endParaRPr lang="en-US" sz="1333" dirty="0">
              <a:solidFill>
                <a:srgbClr val="6A737B"/>
              </a:solidFill>
              <a:latin typeface="+mj-lt"/>
            </a:endParaRP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rgbClr val="6A737B"/>
                </a:solidFill>
                <a:latin typeface="+mj-lt"/>
              </a:rPr>
              <a:t>Reduce uncertainty of pre-construction estimates by demonstrating and leveraging the value of RSD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5372CF6F-6E94-4DBA-995B-7625AAB1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5318653"/>
            <a:ext cx="719667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>
            <a:extLst>
              <a:ext uri="{FF2B5EF4-FFF2-40B4-BE49-F238E27FC236}">
                <a16:creationId xmlns:a16="http://schemas.microsoft.com/office/drawing/2014/main" id="{9CEAECD5-18C8-499F-AD96-EA843F635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767667"/>
            <a:ext cx="967317" cy="80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BCD1CB0-564E-4F1D-8315-8ADF92AF847F}"/>
              </a:ext>
            </a:extLst>
          </p:cNvPr>
          <p:cNvSpPr/>
          <p:nvPr/>
        </p:nvSpPr>
        <p:spPr>
          <a:xfrm>
            <a:off x="2971800" y="5945186"/>
            <a:ext cx="2821517" cy="9128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sz="1333" dirty="0">
              <a:solidFill>
                <a:srgbClr val="6A737B"/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sz="1333" dirty="0">
                <a:solidFill>
                  <a:srgbClr val="6A737B"/>
                </a:solidFill>
                <a:latin typeface="+mj-lt"/>
              </a:rPr>
              <a:t>CLEAR GOALS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sz="1333" dirty="0">
                <a:solidFill>
                  <a:srgbClr val="6A737B"/>
                </a:solidFill>
                <a:latin typeface="+mj-lt"/>
              </a:rPr>
              <a:t>SHORT TERM GOALS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sz="1333" dirty="0">
              <a:solidFill>
                <a:srgbClr val="6A737B"/>
              </a:solidFill>
              <a:latin typeface="+mj-lt"/>
            </a:endParaRPr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C9A6758C-10B0-4A03-B5CA-7A0AEEEED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415622"/>
            <a:ext cx="508000" cy="366183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3" name="TextBox 74">
            <a:extLst>
              <a:ext uri="{FF2B5EF4-FFF2-40B4-BE49-F238E27FC236}">
                <a16:creationId xmlns:a16="http://schemas.microsoft.com/office/drawing/2014/main" id="{AFB58C57-04A9-43CB-AFA0-7DF7A399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267" y="3665359"/>
            <a:ext cx="32735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3600" b="1" dirty="0">
                <a:solidFill>
                  <a:schemeClr val="bg2"/>
                </a:solidFill>
                <a:latin typeface="Trebuchet MS" panose="020B0603020202020204" pitchFamily="34" charset="0"/>
              </a:rPr>
              <a:t>Collaborative</a:t>
            </a:r>
            <a:endParaRPr lang="en-GB" altLang="en-US" sz="3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53CD8FF-6F79-4BA4-AAC5-A4B9C49F8667}"/>
              </a:ext>
            </a:extLst>
          </p:cNvPr>
          <p:cNvCxnSpPr/>
          <p:nvPr/>
        </p:nvCxnSpPr>
        <p:spPr>
          <a:xfrm>
            <a:off x="440267" y="1159933"/>
            <a:ext cx="476461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24A54B1-4DD4-4BAE-85A2-ECF6BD1D134B}"/>
              </a:ext>
            </a:extLst>
          </p:cNvPr>
          <p:cNvCxnSpPr/>
          <p:nvPr/>
        </p:nvCxnSpPr>
        <p:spPr>
          <a:xfrm>
            <a:off x="5863167" y="1151467"/>
            <a:ext cx="58716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B957531-0CEF-4497-9258-77C97FD996CE}"/>
              </a:ext>
            </a:extLst>
          </p:cNvPr>
          <p:cNvSpPr txBox="1"/>
          <p:nvPr/>
        </p:nvSpPr>
        <p:spPr>
          <a:xfrm>
            <a:off x="1731433" y="801469"/>
            <a:ext cx="206586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37421"/>
                </a:solidFill>
              </a:rPr>
              <a:t>Mission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7382BCA-06CA-4D03-B5EB-82A0066F74DD}"/>
              </a:ext>
            </a:extLst>
          </p:cNvPr>
          <p:cNvSpPr txBox="1"/>
          <p:nvPr/>
        </p:nvSpPr>
        <p:spPr>
          <a:xfrm>
            <a:off x="7522633" y="801469"/>
            <a:ext cx="206586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37421"/>
                </a:solidFill>
              </a:rPr>
              <a:t>Vision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4BBE00-A655-48C6-887A-BD53259B55DB}"/>
              </a:ext>
            </a:extLst>
          </p:cNvPr>
          <p:cNvSpPr/>
          <p:nvPr/>
        </p:nvSpPr>
        <p:spPr>
          <a:xfrm>
            <a:off x="1828800" y="3505241"/>
            <a:ext cx="8686800" cy="3200359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4">
            <a:extLst>
              <a:ext uri="{FF2B5EF4-FFF2-40B4-BE49-F238E27FC236}">
                <a16:creationId xmlns:a16="http://schemas.microsoft.com/office/drawing/2014/main" id="{A0E4CC4F-1015-44BF-BA58-750881934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449" y="5144869"/>
            <a:ext cx="32735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3600" b="1" dirty="0">
                <a:solidFill>
                  <a:schemeClr val="bg2"/>
                </a:solidFill>
                <a:latin typeface="Trebuchet MS" panose="020B0603020202020204" pitchFamily="34" charset="0"/>
              </a:rPr>
              <a:t>Leadership</a:t>
            </a:r>
            <a:endParaRPr lang="en-GB" altLang="en-US" sz="3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4731F2-1F06-477B-BCD5-A9B5C2FCF0D4}"/>
              </a:ext>
            </a:extLst>
          </p:cNvPr>
          <p:cNvSpPr/>
          <p:nvPr/>
        </p:nvSpPr>
        <p:spPr>
          <a:xfrm>
            <a:off x="6105079" y="1656546"/>
            <a:ext cx="5075154" cy="669414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rgbClr val="6A737B"/>
                </a:solidFill>
                <a:latin typeface="+mj-lt"/>
              </a:rPr>
              <a:t>Significantly contribute to the competitiveness of the wind industry by 2021 through broader acceptance/validation of RSD   </a:t>
            </a:r>
            <a:endParaRPr lang="en-US" sz="1333" dirty="0">
              <a:solidFill>
                <a:srgbClr val="6A737B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F40AB3-938F-4428-82FF-5235B6326CAE}"/>
              </a:ext>
            </a:extLst>
          </p:cNvPr>
          <p:cNvSpPr txBox="1"/>
          <p:nvPr/>
        </p:nvSpPr>
        <p:spPr>
          <a:xfrm>
            <a:off x="4997450" y="3048000"/>
            <a:ext cx="206586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37421"/>
                </a:solidFill>
              </a:rPr>
              <a:t>Values</a:t>
            </a:r>
          </a:p>
        </p:txBody>
      </p:sp>
      <p:pic>
        <p:nvPicPr>
          <p:cNvPr id="76" name="Picture 5">
            <a:extLst>
              <a:ext uri="{FF2B5EF4-FFF2-40B4-BE49-F238E27FC236}">
                <a16:creationId xmlns:a16="http://schemas.microsoft.com/office/drawing/2014/main" id="{65FBA790-C15D-47C3-ABCF-2982E494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083" y="3691467"/>
            <a:ext cx="967317" cy="80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6">
            <a:extLst>
              <a:ext uri="{FF2B5EF4-FFF2-40B4-BE49-F238E27FC236}">
                <a16:creationId xmlns:a16="http://schemas.microsoft.com/office/drawing/2014/main" id="{2CD169E3-2E9F-4223-8C9E-CF09FD15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334000"/>
            <a:ext cx="844549" cy="8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07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/>
      <p:bldP spid="24" grpId="0"/>
      <p:bldP spid="40" grpId="0"/>
      <p:bldP spid="43" grpId="0"/>
      <p:bldP spid="70" grpId="0" animBg="1"/>
      <p:bldP spid="5" grpId="0" animBg="1"/>
      <p:bldP spid="74" grpId="0"/>
      <p:bldP spid="75" grpId="0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0E1D-3372-4E5F-8F54-43997CB8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545"/>
            <a:ext cx="10899648" cy="362055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latin typeface="+mj-lt"/>
              </a:rPr>
              <a:t>CFARS – The 2021 Horizon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12F0300-8A76-4FE0-8CEF-7217927D6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415622"/>
            <a:ext cx="508000" cy="366183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AAACE3-F783-4665-BB31-3E93B02FAFC0}"/>
              </a:ext>
            </a:extLst>
          </p:cNvPr>
          <p:cNvGrpSpPr/>
          <p:nvPr/>
        </p:nvGrpSpPr>
        <p:grpSpPr>
          <a:xfrm flipV="1">
            <a:off x="1295400" y="3048000"/>
            <a:ext cx="2438400" cy="2105027"/>
            <a:chOff x="608012" y="1781173"/>
            <a:chExt cx="2438400" cy="2105027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21AF89F-1EAC-4051-975B-E621546F657F}"/>
                </a:ext>
              </a:extLst>
            </p:cNvPr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ln w="76200" cap="rnd">
              <a:solidFill>
                <a:srgbClr val="3BA0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A6F34AB9-9C2E-4FD8-8BE2-6B3C22CBAFCC}"/>
                </a:ext>
              </a:extLst>
            </p:cNvPr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3BA0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D675945B-3A32-4C5A-96BC-274B20A914FC}"/>
                </a:ext>
              </a:extLst>
            </p:cNvPr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3BA0BB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EC22D0-65D0-4074-A9BD-4315D23886BA}"/>
              </a:ext>
            </a:extLst>
          </p:cNvPr>
          <p:cNvGrpSpPr/>
          <p:nvPr/>
        </p:nvGrpSpPr>
        <p:grpSpPr>
          <a:xfrm>
            <a:off x="3519489" y="2325688"/>
            <a:ext cx="2438400" cy="2105027"/>
            <a:chOff x="608012" y="1781173"/>
            <a:chExt cx="2438400" cy="2105027"/>
          </a:xfrm>
        </p:grpSpPr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0BF95A9C-4572-4B30-951F-CD4752D1F3C2}"/>
                </a:ext>
              </a:extLst>
            </p:cNvPr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ln w="762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2D9B7E4E-BBBA-46E9-BF83-CCB487204622}"/>
                </a:ext>
              </a:extLst>
            </p:cNvPr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8282121F-7D1F-4789-BD2F-FA28C1D5129E}"/>
                </a:ext>
              </a:extLst>
            </p:cNvPr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chemeClr val="bg1">
                  <a:lumMod val="85000"/>
                </a:schemeClr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8E6165-B2BE-4373-B973-09C7B2669446}"/>
              </a:ext>
            </a:extLst>
          </p:cNvPr>
          <p:cNvGrpSpPr/>
          <p:nvPr/>
        </p:nvGrpSpPr>
        <p:grpSpPr>
          <a:xfrm flipV="1">
            <a:off x="5715000" y="3048000"/>
            <a:ext cx="2438400" cy="2105027"/>
            <a:chOff x="608012" y="1781173"/>
            <a:chExt cx="2438400" cy="2105027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39A39BFD-3B96-4031-B153-A8F72EFAECB2}"/>
                </a:ext>
              </a:extLst>
            </p:cNvPr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ln w="76200" cap="rnd">
              <a:solidFill>
                <a:srgbClr val="5598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2177CF75-5389-4CCC-999A-AC65E4A57ADF}"/>
                </a:ext>
              </a:extLst>
            </p:cNvPr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5598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4411FAF6-3457-46A3-BC43-06B77B7CEED1}"/>
                </a:ext>
              </a:extLst>
            </p:cNvPr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55983A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2B8A35-AB24-4070-BE6D-8DE26C86F5B0}"/>
              </a:ext>
            </a:extLst>
          </p:cNvPr>
          <p:cNvGrpSpPr/>
          <p:nvPr/>
        </p:nvGrpSpPr>
        <p:grpSpPr>
          <a:xfrm>
            <a:off x="7939089" y="2325688"/>
            <a:ext cx="2438400" cy="2105027"/>
            <a:chOff x="608012" y="1781173"/>
            <a:chExt cx="2438400" cy="2105027"/>
          </a:xfrm>
        </p:grpSpPr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ED22A590-C1E8-4CC2-BD9A-C1CC44A485E3}"/>
                </a:ext>
              </a:extLst>
            </p:cNvPr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ln w="76200" cap="rnd">
              <a:solidFill>
                <a:srgbClr val="D64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5EA44653-3A3E-4B91-9140-2DECA479BFF7}"/>
                </a:ext>
              </a:extLst>
            </p:cNvPr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D64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66FE1A28-8F93-4FAF-A66D-40B7C6D6A52D}"/>
                </a:ext>
              </a:extLst>
            </p:cNvPr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D64242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C8C0A4-7B12-4BE1-86D2-04BB968A1B5E}"/>
              </a:ext>
            </a:extLst>
          </p:cNvPr>
          <p:cNvGrpSpPr/>
          <p:nvPr/>
        </p:nvGrpSpPr>
        <p:grpSpPr>
          <a:xfrm>
            <a:off x="2514600" y="3187700"/>
            <a:ext cx="1066800" cy="1066800"/>
            <a:chOff x="9726611" y="2667000"/>
            <a:chExt cx="1066800" cy="1066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B894DBA-E1AD-48B6-A8B0-C2567DD0E506}"/>
                </a:ext>
              </a:extLst>
            </p:cNvPr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42A1FF2-B9C0-4FD1-A5EE-97B0EBFF81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9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BB9728-C8D9-455E-A456-73AAB33E0535}"/>
              </a:ext>
            </a:extLst>
          </p:cNvPr>
          <p:cNvGrpSpPr/>
          <p:nvPr/>
        </p:nvGrpSpPr>
        <p:grpSpPr>
          <a:xfrm>
            <a:off x="4724400" y="3187700"/>
            <a:ext cx="1066800" cy="1066800"/>
            <a:chOff x="9726611" y="2667000"/>
            <a:chExt cx="1066800" cy="10668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A08309A-547F-4DED-BEEB-841783EF9AED}"/>
                </a:ext>
              </a:extLst>
            </p:cNvPr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EF5162A-6AA6-4B0B-892B-E57E1E43CA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9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83B165-7DEB-463F-B0F9-31412C1D2F23}"/>
              </a:ext>
            </a:extLst>
          </p:cNvPr>
          <p:cNvGrpSpPr/>
          <p:nvPr/>
        </p:nvGrpSpPr>
        <p:grpSpPr>
          <a:xfrm>
            <a:off x="6934200" y="3187700"/>
            <a:ext cx="1066800" cy="1066800"/>
            <a:chOff x="9726611" y="2667000"/>
            <a:chExt cx="1066800" cy="10668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E497AB5-7C68-43C2-9D1F-922F6600BC87}"/>
                </a:ext>
              </a:extLst>
            </p:cNvPr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8EC1609-E98F-4AC7-A19E-D7D68C4E1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9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A4432B-F7C9-4F2C-80B9-7D71055D4037}"/>
              </a:ext>
            </a:extLst>
          </p:cNvPr>
          <p:cNvGrpSpPr/>
          <p:nvPr/>
        </p:nvGrpSpPr>
        <p:grpSpPr>
          <a:xfrm>
            <a:off x="9144000" y="3187700"/>
            <a:ext cx="1066800" cy="1066800"/>
            <a:chOff x="9726611" y="2667000"/>
            <a:chExt cx="1066800" cy="10668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7A39839-E09E-4056-8586-19D69D19C54C}"/>
                </a:ext>
              </a:extLst>
            </p:cNvPr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FEAE4E1-B651-425B-9A20-190E62411E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9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7" name="TextBox 46">
            <a:extLst>
              <a:ext uri="{FF2B5EF4-FFF2-40B4-BE49-F238E27FC236}">
                <a16:creationId xmlns:a16="http://schemas.microsoft.com/office/drawing/2014/main" id="{27EE0088-0265-4639-8248-84F77DB7CCFF}"/>
              </a:ext>
            </a:extLst>
          </p:cNvPr>
          <p:cNvSpPr txBox="1"/>
          <p:nvPr/>
        </p:nvSpPr>
        <p:spPr>
          <a:xfrm>
            <a:off x="1499014" y="2654300"/>
            <a:ext cx="311989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- Q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1/2 - 2019</a:t>
            </a:r>
          </a:p>
        </p:txBody>
      </p:sp>
      <p:sp>
        <p:nvSpPr>
          <p:cNvPr id="28" name="TextBox 47">
            <a:extLst>
              <a:ext uri="{FF2B5EF4-FFF2-40B4-BE49-F238E27FC236}">
                <a16:creationId xmlns:a16="http://schemas.microsoft.com/office/drawing/2014/main" id="{7D0BD6A6-588F-487F-A8DD-9E64ABDCBD16}"/>
              </a:ext>
            </a:extLst>
          </p:cNvPr>
          <p:cNvSpPr txBox="1"/>
          <p:nvPr/>
        </p:nvSpPr>
        <p:spPr>
          <a:xfrm>
            <a:off x="3483535" y="4483100"/>
            <a:ext cx="341805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Term - Q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2/3 - 2020</a:t>
            </a:r>
          </a:p>
        </p:txBody>
      </p:sp>
      <p:sp>
        <p:nvSpPr>
          <p:cNvPr id="29" name="TextBox 48">
            <a:extLst>
              <a:ext uri="{FF2B5EF4-FFF2-40B4-BE49-F238E27FC236}">
                <a16:creationId xmlns:a16="http://schemas.microsoft.com/office/drawing/2014/main" id="{BC7003DB-8E34-488F-8DE2-6DE57A2B7DC1}"/>
              </a:ext>
            </a:extLst>
          </p:cNvPr>
          <p:cNvSpPr txBox="1"/>
          <p:nvPr/>
        </p:nvSpPr>
        <p:spPr>
          <a:xfrm>
            <a:off x="5995254" y="2654300"/>
            <a:ext cx="286501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- Q1 - 2021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14793B8D-F4D4-4ECE-9D12-1F6B4210F4ED}"/>
              </a:ext>
            </a:extLst>
          </p:cNvPr>
          <p:cNvSpPr txBox="1"/>
          <p:nvPr/>
        </p:nvSpPr>
        <p:spPr>
          <a:xfrm>
            <a:off x="8266337" y="4483100"/>
            <a:ext cx="284404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State - Q4 - 2021</a:t>
            </a: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4B48CAC8-2D9B-41BA-B9A1-07F0AF72EC2F}"/>
              </a:ext>
            </a:extLst>
          </p:cNvPr>
          <p:cNvSpPr txBox="1"/>
          <p:nvPr/>
        </p:nvSpPr>
        <p:spPr>
          <a:xfrm>
            <a:off x="2147889" y="5264236"/>
            <a:ext cx="1843778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600" b="1" dirty="0">
                <a:solidFill>
                  <a:srgbClr val="3BA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="1" dirty="0">
                <a:solidFill>
                  <a:srgbClr val="3BA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uidance </a:t>
            </a:r>
          </a:p>
          <a:p>
            <a:pPr algn="ctr"/>
            <a:endParaRPr lang="fr-CA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acceptance of RSD via guidance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53">
            <a:extLst>
              <a:ext uri="{FF2B5EF4-FFF2-40B4-BE49-F238E27FC236}">
                <a16:creationId xmlns:a16="http://schemas.microsoft.com/office/drawing/2014/main" id="{1FA79A41-48E9-4C33-A652-BDA818E6306C}"/>
              </a:ext>
            </a:extLst>
          </p:cNvPr>
          <p:cNvSpPr txBox="1"/>
          <p:nvPr/>
        </p:nvSpPr>
        <p:spPr>
          <a:xfrm>
            <a:off x="4357689" y="1219200"/>
            <a:ext cx="1843778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600" b="1" dirty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algn="ctr"/>
            <a:endParaRPr lang="en-US" sz="1600" b="1" dirty="0">
              <a:solidFill>
                <a:srgbClr val="896F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acceptance RSD via science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54">
            <a:extLst>
              <a:ext uri="{FF2B5EF4-FFF2-40B4-BE49-F238E27FC236}">
                <a16:creationId xmlns:a16="http://schemas.microsoft.com/office/drawing/2014/main" id="{E03FB8F0-5AC7-46DB-8882-128A13001D6F}"/>
              </a:ext>
            </a:extLst>
          </p:cNvPr>
          <p:cNvSpPr txBox="1"/>
          <p:nvPr/>
        </p:nvSpPr>
        <p:spPr>
          <a:xfrm>
            <a:off x="6582466" y="5264236"/>
            <a:ext cx="1843778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5598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600" b="1" dirty="0">
              <a:solidFill>
                <a:srgbClr val="5598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5598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Criteria</a:t>
            </a:r>
          </a:p>
          <a:p>
            <a:pPr algn="ctr"/>
            <a:endParaRPr lang="en-US" sz="1600" b="1" dirty="0">
              <a:solidFill>
                <a:srgbClr val="5598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acceptance </a:t>
            </a:r>
          </a:p>
          <a:p>
            <a:pPr algn="ctr"/>
            <a:r>
              <a:rPr lang="fr-C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solidFill>
                <a:srgbClr val="5598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5">
            <a:extLst>
              <a:ext uri="{FF2B5EF4-FFF2-40B4-BE49-F238E27FC236}">
                <a16:creationId xmlns:a16="http://schemas.microsoft.com/office/drawing/2014/main" id="{AE0DAD79-82A1-44FE-89E6-ED332BFA9E0E}"/>
              </a:ext>
            </a:extLst>
          </p:cNvPr>
          <p:cNvSpPr txBox="1"/>
          <p:nvPr/>
        </p:nvSpPr>
        <p:spPr>
          <a:xfrm>
            <a:off x="8701089" y="1295400"/>
            <a:ext cx="1843778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600" b="1" dirty="0">
                <a:solidFill>
                  <a:srgbClr val="D6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Industry Status </a:t>
            </a:r>
            <a:endParaRPr lang="en-US" sz="1600" b="1" dirty="0">
              <a:solidFill>
                <a:srgbClr val="D6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57">
            <a:extLst>
              <a:ext uri="{FF2B5EF4-FFF2-40B4-BE49-F238E27FC236}">
                <a16:creationId xmlns:a16="http://schemas.microsoft.com/office/drawing/2014/main" id="{BB67FEE2-C96B-45C9-AEAB-7BE1308F7BE1}"/>
              </a:ext>
            </a:extLst>
          </p:cNvPr>
          <p:cNvSpPr>
            <a:spLocks noEditPoints="1"/>
          </p:cNvSpPr>
          <p:nvPr/>
        </p:nvSpPr>
        <p:spPr bwMode="auto">
          <a:xfrm>
            <a:off x="7215369" y="3468870"/>
            <a:ext cx="504463" cy="504461"/>
          </a:xfrm>
          <a:custGeom>
            <a:avLst/>
            <a:gdLst>
              <a:gd name="T0" fmla="*/ 20 w 107"/>
              <a:gd name="T1" fmla="*/ 26 h 107"/>
              <a:gd name="T2" fmla="*/ 20 w 107"/>
              <a:gd name="T3" fmla="*/ 27 h 107"/>
              <a:gd name="T4" fmla="*/ 26 w 107"/>
              <a:gd name="T5" fmla="*/ 65 h 107"/>
              <a:gd name="T6" fmla="*/ 49 w 107"/>
              <a:gd name="T7" fmla="*/ 83 h 107"/>
              <a:gd name="T8" fmla="*/ 54 w 107"/>
              <a:gd name="T9" fmla="*/ 85 h 107"/>
              <a:gd name="T10" fmla="*/ 58 w 107"/>
              <a:gd name="T11" fmla="*/ 83 h 107"/>
              <a:gd name="T12" fmla="*/ 81 w 107"/>
              <a:gd name="T13" fmla="*/ 65 h 107"/>
              <a:gd name="T14" fmla="*/ 87 w 107"/>
              <a:gd name="T15" fmla="*/ 27 h 107"/>
              <a:gd name="T16" fmla="*/ 87 w 107"/>
              <a:gd name="T17" fmla="*/ 26 h 107"/>
              <a:gd name="T18" fmla="*/ 84 w 107"/>
              <a:gd name="T19" fmla="*/ 22 h 107"/>
              <a:gd name="T20" fmla="*/ 54 w 107"/>
              <a:gd name="T21" fmla="*/ 19 h 107"/>
              <a:gd name="T22" fmla="*/ 23 w 107"/>
              <a:gd name="T23" fmla="*/ 22 h 107"/>
              <a:gd name="T24" fmla="*/ 20 w 107"/>
              <a:gd name="T25" fmla="*/ 26 h 107"/>
              <a:gd name="T26" fmla="*/ 0 w 107"/>
              <a:gd name="T27" fmla="*/ 14 h 107"/>
              <a:gd name="T28" fmla="*/ 0 w 107"/>
              <a:gd name="T29" fmla="*/ 14 h 107"/>
              <a:gd name="T30" fmla="*/ 9 w 107"/>
              <a:gd name="T31" fmla="*/ 76 h 107"/>
              <a:gd name="T32" fmla="*/ 46 w 107"/>
              <a:gd name="T33" fmla="*/ 104 h 107"/>
              <a:gd name="T34" fmla="*/ 54 w 107"/>
              <a:gd name="T35" fmla="*/ 107 h 107"/>
              <a:gd name="T36" fmla="*/ 61 w 107"/>
              <a:gd name="T37" fmla="*/ 104 h 107"/>
              <a:gd name="T38" fmla="*/ 98 w 107"/>
              <a:gd name="T39" fmla="*/ 76 h 107"/>
              <a:gd name="T40" fmla="*/ 107 w 107"/>
              <a:gd name="T41" fmla="*/ 14 h 107"/>
              <a:gd name="T42" fmla="*/ 107 w 107"/>
              <a:gd name="T43" fmla="*/ 14 h 107"/>
              <a:gd name="T44" fmla="*/ 102 w 107"/>
              <a:gd name="T45" fmla="*/ 7 h 107"/>
              <a:gd name="T46" fmla="*/ 54 w 107"/>
              <a:gd name="T47" fmla="*/ 0 h 107"/>
              <a:gd name="T48" fmla="*/ 5 w 107"/>
              <a:gd name="T49" fmla="*/ 7 h 107"/>
              <a:gd name="T50" fmla="*/ 0 w 107"/>
              <a:gd name="T51" fmla="*/ 14 h 107"/>
              <a:gd name="T52" fmla="*/ 11 w 107"/>
              <a:gd name="T53" fmla="*/ 21 h 107"/>
              <a:gd name="T54" fmla="*/ 15 w 107"/>
              <a:gd name="T55" fmla="*/ 16 h 107"/>
              <a:gd name="T56" fmla="*/ 54 w 107"/>
              <a:gd name="T57" fmla="*/ 11 h 107"/>
              <a:gd name="T58" fmla="*/ 92 w 107"/>
              <a:gd name="T59" fmla="*/ 16 h 107"/>
              <a:gd name="T60" fmla="*/ 96 w 107"/>
              <a:gd name="T61" fmla="*/ 21 h 107"/>
              <a:gd name="T62" fmla="*/ 96 w 107"/>
              <a:gd name="T63" fmla="*/ 21 h 107"/>
              <a:gd name="T64" fmla="*/ 89 w 107"/>
              <a:gd name="T65" fmla="*/ 71 h 107"/>
              <a:gd name="T66" fmla="*/ 60 w 107"/>
              <a:gd name="T67" fmla="*/ 93 h 107"/>
              <a:gd name="T68" fmla="*/ 54 w 107"/>
              <a:gd name="T69" fmla="*/ 95 h 107"/>
              <a:gd name="T70" fmla="*/ 48 w 107"/>
              <a:gd name="T71" fmla="*/ 93 h 107"/>
              <a:gd name="T72" fmla="*/ 18 w 107"/>
              <a:gd name="T73" fmla="*/ 71 h 107"/>
              <a:gd name="T74" fmla="*/ 11 w 107"/>
              <a:gd name="T75" fmla="*/ 2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7" h="107">
                <a:moveTo>
                  <a:pt x="20" y="26"/>
                </a:moveTo>
                <a:cubicBezTo>
                  <a:pt x="20" y="27"/>
                  <a:pt x="20" y="27"/>
                  <a:pt x="20" y="27"/>
                </a:cubicBezTo>
                <a:cubicBezTo>
                  <a:pt x="21" y="46"/>
                  <a:pt x="25" y="64"/>
                  <a:pt x="26" y="65"/>
                </a:cubicBezTo>
                <a:cubicBezTo>
                  <a:pt x="30" y="71"/>
                  <a:pt x="42" y="79"/>
                  <a:pt x="49" y="83"/>
                </a:cubicBezTo>
                <a:cubicBezTo>
                  <a:pt x="51" y="84"/>
                  <a:pt x="52" y="85"/>
                  <a:pt x="54" y="85"/>
                </a:cubicBezTo>
                <a:cubicBezTo>
                  <a:pt x="55" y="85"/>
                  <a:pt x="57" y="84"/>
                  <a:pt x="58" y="83"/>
                </a:cubicBezTo>
                <a:cubicBezTo>
                  <a:pt x="65" y="79"/>
                  <a:pt x="77" y="71"/>
                  <a:pt x="81" y="65"/>
                </a:cubicBezTo>
                <a:cubicBezTo>
                  <a:pt x="83" y="64"/>
                  <a:pt x="86" y="46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5"/>
                  <a:pt x="86" y="23"/>
                  <a:pt x="84" y="22"/>
                </a:cubicBezTo>
                <a:cubicBezTo>
                  <a:pt x="76" y="20"/>
                  <a:pt x="63" y="19"/>
                  <a:pt x="54" y="19"/>
                </a:cubicBezTo>
                <a:cubicBezTo>
                  <a:pt x="44" y="19"/>
                  <a:pt x="31" y="20"/>
                  <a:pt x="23" y="22"/>
                </a:cubicBezTo>
                <a:cubicBezTo>
                  <a:pt x="21" y="23"/>
                  <a:pt x="20" y="25"/>
                  <a:pt x="20" y="26"/>
                </a:cubicBezTo>
                <a:close/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1" y="45"/>
                  <a:pt x="6" y="73"/>
                  <a:pt x="9" y="76"/>
                </a:cubicBezTo>
                <a:cubicBezTo>
                  <a:pt x="15" y="84"/>
                  <a:pt x="35" y="97"/>
                  <a:pt x="46" y="104"/>
                </a:cubicBezTo>
                <a:cubicBezTo>
                  <a:pt x="49" y="105"/>
                  <a:pt x="51" y="107"/>
                  <a:pt x="54" y="107"/>
                </a:cubicBezTo>
                <a:cubicBezTo>
                  <a:pt x="56" y="107"/>
                  <a:pt x="59" y="105"/>
                  <a:pt x="61" y="104"/>
                </a:cubicBezTo>
                <a:cubicBezTo>
                  <a:pt x="72" y="97"/>
                  <a:pt x="92" y="84"/>
                  <a:pt x="98" y="76"/>
                </a:cubicBezTo>
                <a:cubicBezTo>
                  <a:pt x="101" y="73"/>
                  <a:pt x="106" y="45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1"/>
                  <a:pt x="105" y="8"/>
                  <a:pt x="102" y="7"/>
                </a:cubicBezTo>
                <a:cubicBezTo>
                  <a:pt x="89" y="3"/>
                  <a:pt x="70" y="0"/>
                  <a:pt x="54" y="0"/>
                </a:cubicBezTo>
                <a:cubicBezTo>
                  <a:pt x="38" y="0"/>
                  <a:pt x="18" y="3"/>
                  <a:pt x="5" y="7"/>
                </a:cubicBezTo>
                <a:cubicBezTo>
                  <a:pt x="2" y="8"/>
                  <a:pt x="0" y="11"/>
                  <a:pt x="0" y="14"/>
                </a:cubicBezTo>
                <a:close/>
                <a:moveTo>
                  <a:pt x="11" y="21"/>
                </a:moveTo>
                <a:cubicBezTo>
                  <a:pt x="11" y="19"/>
                  <a:pt x="13" y="17"/>
                  <a:pt x="15" y="16"/>
                </a:cubicBezTo>
                <a:cubicBezTo>
                  <a:pt x="25" y="12"/>
                  <a:pt x="41" y="11"/>
                  <a:pt x="54" y="11"/>
                </a:cubicBezTo>
                <a:cubicBezTo>
                  <a:pt x="66" y="11"/>
                  <a:pt x="82" y="12"/>
                  <a:pt x="92" y="16"/>
                </a:cubicBezTo>
                <a:cubicBezTo>
                  <a:pt x="95" y="17"/>
                  <a:pt x="96" y="19"/>
                  <a:pt x="96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5" y="46"/>
                  <a:pt x="91" y="68"/>
                  <a:pt x="89" y="71"/>
                </a:cubicBezTo>
                <a:cubicBezTo>
                  <a:pt x="84" y="77"/>
                  <a:pt x="68" y="88"/>
                  <a:pt x="60" y="93"/>
                </a:cubicBezTo>
                <a:cubicBezTo>
                  <a:pt x="57" y="94"/>
                  <a:pt x="56" y="95"/>
                  <a:pt x="54" y="95"/>
                </a:cubicBezTo>
                <a:cubicBezTo>
                  <a:pt x="51" y="95"/>
                  <a:pt x="50" y="94"/>
                  <a:pt x="48" y="93"/>
                </a:cubicBezTo>
                <a:cubicBezTo>
                  <a:pt x="39" y="88"/>
                  <a:pt x="23" y="77"/>
                  <a:pt x="18" y="71"/>
                </a:cubicBezTo>
                <a:cubicBezTo>
                  <a:pt x="16" y="68"/>
                  <a:pt x="12" y="46"/>
                  <a:pt x="11" y="21"/>
                </a:cubicBezTo>
                <a:close/>
              </a:path>
            </a:pathLst>
          </a:custGeom>
          <a:solidFill>
            <a:srgbClr val="5598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6" name="Freeform 58">
            <a:extLst>
              <a:ext uri="{FF2B5EF4-FFF2-40B4-BE49-F238E27FC236}">
                <a16:creationId xmlns:a16="http://schemas.microsoft.com/office/drawing/2014/main" id="{C0D287D0-D536-481C-BC9B-7C9D3193582D}"/>
              </a:ext>
            </a:extLst>
          </p:cNvPr>
          <p:cNvSpPr>
            <a:spLocks noEditPoints="1"/>
          </p:cNvSpPr>
          <p:nvPr/>
        </p:nvSpPr>
        <p:spPr bwMode="auto">
          <a:xfrm>
            <a:off x="2800755" y="3475848"/>
            <a:ext cx="494491" cy="490504"/>
          </a:xfrm>
          <a:custGeom>
            <a:avLst/>
            <a:gdLst>
              <a:gd name="T0" fmla="*/ 52 w 105"/>
              <a:gd name="T1" fmla="*/ 47 h 104"/>
              <a:gd name="T2" fmla="*/ 52 w 105"/>
              <a:gd name="T3" fmla="*/ 58 h 104"/>
              <a:gd name="T4" fmla="*/ 52 w 105"/>
              <a:gd name="T5" fmla="*/ 38 h 104"/>
              <a:gd name="T6" fmla="*/ 52 w 105"/>
              <a:gd name="T7" fmla="*/ 67 h 104"/>
              <a:gd name="T8" fmla="*/ 52 w 105"/>
              <a:gd name="T9" fmla="*/ 38 h 104"/>
              <a:gd name="T10" fmla="*/ 19 w 105"/>
              <a:gd name="T11" fmla="*/ 71 h 104"/>
              <a:gd name="T12" fmla="*/ 12 w 105"/>
              <a:gd name="T13" fmla="*/ 85 h 104"/>
              <a:gd name="T14" fmla="*/ 26 w 105"/>
              <a:gd name="T15" fmla="*/ 93 h 104"/>
              <a:gd name="T16" fmla="*/ 42 w 105"/>
              <a:gd name="T17" fmla="*/ 90 h 104"/>
              <a:gd name="T18" fmla="*/ 47 w 105"/>
              <a:gd name="T19" fmla="*/ 104 h 104"/>
              <a:gd name="T20" fmla="*/ 62 w 105"/>
              <a:gd name="T21" fmla="*/ 99 h 104"/>
              <a:gd name="T22" fmla="*/ 72 w 105"/>
              <a:gd name="T23" fmla="*/ 86 h 104"/>
              <a:gd name="T24" fmla="*/ 86 w 105"/>
              <a:gd name="T25" fmla="*/ 93 h 104"/>
              <a:gd name="T26" fmla="*/ 93 w 105"/>
              <a:gd name="T27" fmla="*/ 79 h 104"/>
              <a:gd name="T28" fmla="*/ 90 w 105"/>
              <a:gd name="T29" fmla="*/ 63 h 104"/>
              <a:gd name="T30" fmla="*/ 105 w 105"/>
              <a:gd name="T31" fmla="*/ 57 h 104"/>
              <a:gd name="T32" fmla="*/ 100 w 105"/>
              <a:gd name="T33" fmla="*/ 42 h 104"/>
              <a:gd name="T34" fmla="*/ 86 w 105"/>
              <a:gd name="T35" fmla="*/ 33 h 104"/>
              <a:gd name="T36" fmla="*/ 93 w 105"/>
              <a:gd name="T37" fmla="*/ 19 h 104"/>
              <a:gd name="T38" fmla="*/ 79 w 105"/>
              <a:gd name="T39" fmla="*/ 12 h 104"/>
              <a:gd name="T40" fmla="*/ 63 w 105"/>
              <a:gd name="T41" fmla="*/ 15 h 104"/>
              <a:gd name="T42" fmla="*/ 58 w 105"/>
              <a:gd name="T43" fmla="*/ 0 h 104"/>
              <a:gd name="T44" fmla="*/ 42 w 105"/>
              <a:gd name="T45" fmla="*/ 5 h 104"/>
              <a:gd name="T46" fmla="*/ 33 w 105"/>
              <a:gd name="T47" fmla="*/ 18 h 104"/>
              <a:gd name="T48" fmla="*/ 19 w 105"/>
              <a:gd name="T49" fmla="*/ 12 h 104"/>
              <a:gd name="T50" fmla="*/ 12 w 105"/>
              <a:gd name="T51" fmla="*/ 26 h 104"/>
              <a:gd name="T52" fmla="*/ 15 w 105"/>
              <a:gd name="T53" fmla="*/ 42 h 104"/>
              <a:gd name="T54" fmla="*/ 0 w 105"/>
              <a:gd name="T55" fmla="*/ 47 h 104"/>
              <a:gd name="T56" fmla="*/ 5 w 105"/>
              <a:gd name="T57" fmla="*/ 62 h 104"/>
              <a:gd name="T58" fmla="*/ 52 w 105"/>
              <a:gd name="T59" fmla="*/ 29 h 104"/>
              <a:gd name="T60" fmla="*/ 52 w 105"/>
              <a:gd name="T61" fmla="*/ 76 h 104"/>
              <a:gd name="T62" fmla="*/ 52 w 105"/>
              <a:gd name="T63" fmla="*/ 2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5" h="104">
                <a:moveTo>
                  <a:pt x="47" y="52"/>
                </a:moveTo>
                <a:cubicBezTo>
                  <a:pt x="47" y="49"/>
                  <a:pt x="49" y="47"/>
                  <a:pt x="52" y="47"/>
                </a:cubicBezTo>
                <a:cubicBezTo>
                  <a:pt x="56" y="47"/>
                  <a:pt x="58" y="49"/>
                  <a:pt x="58" y="52"/>
                </a:cubicBezTo>
                <a:cubicBezTo>
                  <a:pt x="58" y="55"/>
                  <a:pt x="56" y="58"/>
                  <a:pt x="52" y="58"/>
                </a:cubicBezTo>
                <a:cubicBezTo>
                  <a:pt x="49" y="58"/>
                  <a:pt x="47" y="55"/>
                  <a:pt x="47" y="52"/>
                </a:cubicBezTo>
                <a:close/>
                <a:moveTo>
                  <a:pt x="52" y="38"/>
                </a:moveTo>
                <a:cubicBezTo>
                  <a:pt x="44" y="38"/>
                  <a:pt x="38" y="44"/>
                  <a:pt x="38" y="52"/>
                </a:cubicBezTo>
                <a:cubicBezTo>
                  <a:pt x="38" y="60"/>
                  <a:pt x="44" y="67"/>
                  <a:pt x="52" y="67"/>
                </a:cubicBezTo>
                <a:cubicBezTo>
                  <a:pt x="60" y="67"/>
                  <a:pt x="67" y="60"/>
                  <a:pt x="67" y="52"/>
                </a:cubicBezTo>
                <a:cubicBezTo>
                  <a:pt x="67" y="44"/>
                  <a:pt x="60" y="38"/>
                  <a:pt x="52" y="38"/>
                </a:cubicBezTo>
                <a:close/>
                <a:moveTo>
                  <a:pt x="15" y="63"/>
                </a:moveTo>
                <a:cubicBezTo>
                  <a:pt x="16" y="66"/>
                  <a:pt x="17" y="69"/>
                  <a:pt x="19" y="71"/>
                </a:cubicBezTo>
                <a:cubicBezTo>
                  <a:pt x="12" y="79"/>
                  <a:pt x="12" y="79"/>
                  <a:pt x="12" y="79"/>
                </a:cubicBezTo>
                <a:cubicBezTo>
                  <a:pt x="10" y="80"/>
                  <a:pt x="10" y="84"/>
                  <a:pt x="12" y="85"/>
                </a:cubicBezTo>
                <a:cubicBezTo>
                  <a:pt x="19" y="93"/>
                  <a:pt x="19" y="93"/>
                  <a:pt x="19" y="93"/>
                </a:cubicBezTo>
                <a:cubicBezTo>
                  <a:pt x="21" y="95"/>
                  <a:pt x="24" y="95"/>
                  <a:pt x="26" y="93"/>
                </a:cubicBezTo>
                <a:cubicBezTo>
                  <a:pt x="33" y="86"/>
                  <a:pt x="33" y="86"/>
                  <a:pt x="33" y="86"/>
                </a:cubicBezTo>
                <a:cubicBezTo>
                  <a:pt x="36" y="88"/>
                  <a:pt x="39" y="89"/>
                  <a:pt x="42" y="90"/>
                </a:cubicBezTo>
                <a:cubicBezTo>
                  <a:pt x="42" y="99"/>
                  <a:pt x="42" y="99"/>
                  <a:pt x="42" y="99"/>
                </a:cubicBezTo>
                <a:cubicBezTo>
                  <a:pt x="42" y="102"/>
                  <a:pt x="45" y="104"/>
                  <a:pt x="47" y="104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0" y="104"/>
                  <a:pt x="62" y="102"/>
                  <a:pt x="62" y="99"/>
                </a:cubicBezTo>
                <a:cubicBezTo>
                  <a:pt x="63" y="90"/>
                  <a:pt x="63" y="90"/>
                  <a:pt x="63" y="90"/>
                </a:cubicBezTo>
                <a:cubicBezTo>
                  <a:pt x="66" y="89"/>
                  <a:pt x="69" y="88"/>
                  <a:pt x="72" y="86"/>
                </a:cubicBezTo>
                <a:cubicBezTo>
                  <a:pt x="79" y="93"/>
                  <a:pt x="79" y="93"/>
                  <a:pt x="79" y="93"/>
                </a:cubicBezTo>
                <a:cubicBezTo>
                  <a:pt x="81" y="95"/>
                  <a:pt x="84" y="95"/>
                  <a:pt x="86" y="93"/>
                </a:cubicBezTo>
                <a:cubicBezTo>
                  <a:pt x="93" y="85"/>
                  <a:pt x="93" y="85"/>
                  <a:pt x="93" y="85"/>
                </a:cubicBezTo>
                <a:cubicBezTo>
                  <a:pt x="95" y="84"/>
                  <a:pt x="95" y="80"/>
                  <a:pt x="93" y="79"/>
                </a:cubicBezTo>
                <a:cubicBezTo>
                  <a:pt x="86" y="71"/>
                  <a:pt x="86" y="71"/>
                  <a:pt x="86" y="71"/>
                </a:cubicBezTo>
                <a:cubicBezTo>
                  <a:pt x="88" y="69"/>
                  <a:pt x="89" y="66"/>
                  <a:pt x="90" y="63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2" y="62"/>
                  <a:pt x="105" y="60"/>
                  <a:pt x="105" y="57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105" y="44"/>
                  <a:pt x="102" y="42"/>
                  <a:pt x="10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89" y="39"/>
                  <a:pt x="88" y="36"/>
                  <a:pt x="86" y="33"/>
                </a:cubicBezTo>
                <a:cubicBezTo>
                  <a:pt x="93" y="26"/>
                  <a:pt x="93" y="26"/>
                  <a:pt x="93" y="26"/>
                </a:cubicBezTo>
                <a:cubicBezTo>
                  <a:pt x="95" y="24"/>
                  <a:pt x="95" y="21"/>
                  <a:pt x="93" y="19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10"/>
                  <a:pt x="81" y="10"/>
                  <a:pt x="79" y="12"/>
                </a:cubicBezTo>
                <a:cubicBezTo>
                  <a:pt x="72" y="18"/>
                  <a:pt x="72" y="18"/>
                  <a:pt x="72" y="18"/>
                </a:cubicBezTo>
                <a:cubicBezTo>
                  <a:pt x="69" y="17"/>
                  <a:pt x="66" y="16"/>
                  <a:pt x="63" y="1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60" y="0"/>
                  <a:pt x="58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2" y="2"/>
                  <a:pt x="42" y="5"/>
                </a:cubicBezTo>
                <a:cubicBezTo>
                  <a:pt x="42" y="15"/>
                  <a:pt x="42" y="15"/>
                  <a:pt x="42" y="15"/>
                </a:cubicBezTo>
                <a:cubicBezTo>
                  <a:pt x="39" y="16"/>
                  <a:pt x="36" y="17"/>
                  <a:pt x="33" y="18"/>
                </a:cubicBezTo>
                <a:cubicBezTo>
                  <a:pt x="26" y="12"/>
                  <a:pt x="26" y="12"/>
                  <a:pt x="26" y="12"/>
                </a:cubicBezTo>
                <a:cubicBezTo>
                  <a:pt x="24" y="10"/>
                  <a:pt x="21" y="10"/>
                  <a:pt x="19" y="12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21"/>
                  <a:pt x="10" y="24"/>
                  <a:pt x="12" y="26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6"/>
                  <a:pt x="16" y="39"/>
                  <a:pt x="1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3" y="42"/>
                  <a:pt x="0" y="44"/>
                  <a:pt x="0" y="4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3" y="62"/>
                  <a:pt x="5" y="62"/>
                </a:cubicBezTo>
                <a:lnTo>
                  <a:pt x="15" y="63"/>
                </a:lnTo>
                <a:close/>
                <a:moveTo>
                  <a:pt x="52" y="29"/>
                </a:moveTo>
                <a:cubicBezTo>
                  <a:pt x="65" y="29"/>
                  <a:pt x="76" y="39"/>
                  <a:pt x="76" y="52"/>
                </a:cubicBezTo>
                <a:cubicBezTo>
                  <a:pt x="76" y="65"/>
                  <a:pt x="65" y="76"/>
                  <a:pt x="52" y="76"/>
                </a:cubicBezTo>
                <a:cubicBezTo>
                  <a:pt x="40" y="76"/>
                  <a:pt x="29" y="65"/>
                  <a:pt x="29" y="52"/>
                </a:cubicBezTo>
                <a:cubicBezTo>
                  <a:pt x="29" y="39"/>
                  <a:pt x="40" y="29"/>
                  <a:pt x="52" y="29"/>
                </a:cubicBezTo>
                <a:close/>
              </a:path>
            </a:pathLst>
          </a:custGeom>
          <a:solidFill>
            <a:srgbClr val="3BA0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AA9D9062-76AB-43A7-91AB-F07B9B21FD1B}"/>
              </a:ext>
            </a:extLst>
          </p:cNvPr>
          <p:cNvSpPr>
            <a:spLocks noEditPoints="1"/>
          </p:cNvSpPr>
          <p:nvPr/>
        </p:nvSpPr>
        <p:spPr bwMode="auto">
          <a:xfrm>
            <a:off x="9455123" y="3480065"/>
            <a:ext cx="444555" cy="482070"/>
          </a:xfrm>
          <a:custGeom>
            <a:avLst/>
            <a:gdLst>
              <a:gd name="T0" fmla="*/ 11 w 100"/>
              <a:gd name="T1" fmla="*/ 77 h 106"/>
              <a:gd name="T2" fmla="*/ 31 w 100"/>
              <a:gd name="T3" fmla="*/ 71 h 106"/>
              <a:gd name="T4" fmla="*/ 72 w 100"/>
              <a:gd name="T5" fmla="*/ 82 h 106"/>
              <a:gd name="T6" fmla="*/ 97 w 100"/>
              <a:gd name="T7" fmla="*/ 72 h 106"/>
              <a:gd name="T8" fmla="*/ 100 w 100"/>
              <a:gd name="T9" fmla="*/ 66 h 106"/>
              <a:gd name="T10" fmla="*/ 100 w 100"/>
              <a:gd name="T11" fmla="*/ 12 h 106"/>
              <a:gd name="T12" fmla="*/ 95 w 100"/>
              <a:gd name="T13" fmla="*/ 7 h 106"/>
              <a:gd name="T14" fmla="*/ 90 w 100"/>
              <a:gd name="T15" fmla="*/ 9 h 106"/>
              <a:gd name="T16" fmla="*/ 70 w 100"/>
              <a:gd name="T17" fmla="*/ 15 h 106"/>
              <a:gd name="T18" fmla="*/ 32 w 100"/>
              <a:gd name="T19" fmla="*/ 4 h 106"/>
              <a:gd name="T20" fmla="*/ 11 w 100"/>
              <a:gd name="T21" fmla="*/ 9 h 106"/>
              <a:gd name="T22" fmla="*/ 11 w 100"/>
              <a:gd name="T23" fmla="*/ 5 h 106"/>
              <a:gd name="T24" fmla="*/ 5 w 100"/>
              <a:gd name="T25" fmla="*/ 0 h 106"/>
              <a:gd name="T26" fmla="*/ 0 w 100"/>
              <a:gd name="T27" fmla="*/ 5 h 106"/>
              <a:gd name="T28" fmla="*/ 0 w 100"/>
              <a:gd name="T29" fmla="*/ 101 h 106"/>
              <a:gd name="T30" fmla="*/ 5 w 100"/>
              <a:gd name="T31" fmla="*/ 106 h 106"/>
              <a:gd name="T32" fmla="*/ 11 w 100"/>
              <a:gd name="T33" fmla="*/ 101 h 106"/>
              <a:gd name="T34" fmla="*/ 11 w 100"/>
              <a:gd name="T35" fmla="*/ 77 h 106"/>
              <a:gd name="T36" fmla="*/ 20 w 100"/>
              <a:gd name="T37" fmla="*/ 22 h 106"/>
              <a:gd name="T38" fmla="*/ 20 w 100"/>
              <a:gd name="T39" fmla="*/ 57 h 106"/>
              <a:gd name="T40" fmla="*/ 15 w 100"/>
              <a:gd name="T41" fmla="*/ 62 h 106"/>
              <a:gd name="T42" fmla="*/ 11 w 100"/>
              <a:gd name="T43" fmla="*/ 57 h 106"/>
              <a:gd name="T44" fmla="*/ 11 w 100"/>
              <a:gd name="T45" fmla="*/ 22 h 106"/>
              <a:gd name="T46" fmla="*/ 15 w 100"/>
              <a:gd name="T47" fmla="*/ 17 h 106"/>
              <a:gd name="T48" fmla="*/ 20 w 100"/>
              <a:gd name="T49" fmla="*/ 2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0" h="106">
                <a:moveTo>
                  <a:pt x="11" y="77"/>
                </a:moveTo>
                <a:cubicBezTo>
                  <a:pt x="11" y="77"/>
                  <a:pt x="17" y="71"/>
                  <a:pt x="31" y="71"/>
                </a:cubicBezTo>
                <a:cubicBezTo>
                  <a:pt x="46" y="71"/>
                  <a:pt x="59" y="82"/>
                  <a:pt x="72" y="82"/>
                </a:cubicBezTo>
                <a:cubicBezTo>
                  <a:pt x="84" y="82"/>
                  <a:pt x="92" y="77"/>
                  <a:pt x="97" y="72"/>
                </a:cubicBezTo>
                <a:cubicBezTo>
                  <a:pt x="98" y="71"/>
                  <a:pt x="100" y="68"/>
                  <a:pt x="100" y="66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9"/>
                  <a:pt x="98" y="7"/>
                  <a:pt x="95" y="7"/>
                </a:cubicBezTo>
                <a:cubicBezTo>
                  <a:pt x="93" y="7"/>
                  <a:pt x="92" y="8"/>
                  <a:pt x="90" y="9"/>
                </a:cubicBezTo>
                <a:cubicBezTo>
                  <a:pt x="88" y="11"/>
                  <a:pt x="83" y="15"/>
                  <a:pt x="70" y="15"/>
                </a:cubicBezTo>
                <a:cubicBezTo>
                  <a:pt x="58" y="15"/>
                  <a:pt x="48" y="4"/>
                  <a:pt x="32" y="4"/>
                </a:cubicBezTo>
                <a:cubicBezTo>
                  <a:pt x="17" y="4"/>
                  <a:pt x="11" y="9"/>
                  <a:pt x="11" y="9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4"/>
                  <a:pt x="2" y="106"/>
                  <a:pt x="5" y="106"/>
                </a:cubicBezTo>
                <a:cubicBezTo>
                  <a:pt x="8" y="106"/>
                  <a:pt x="11" y="104"/>
                  <a:pt x="11" y="101"/>
                </a:cubicBezTo>
                <a:lnTo>
                  <a:pt x="11" y="77"/>
                </a:lnTo>
                <a:close/>
                <a:moveTo>
                  <a:pt x="20" y="22"/>
                </a:moveTo>
                <a:cubicBezTo>
                  <a:pt x="20" y="57"/>
                  <a:pt x="20" y="57"/>
                  <a:pt x="20" y="57"/>
                </a:cubicBezTo>
                <a:cubicBezTo>
                  <a:pt x="20" y="60"/>
                  <a:pt x="18" y="62"/>
                  <a:pt x="15" y="62"/>
                </a:cubicBezTo>
                <a:cubicBezTo>
                  <a:pt x="13" y="62"/>
                  <a:pt x="11" y="60"/>
                  <a:pt x="11" y="57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19"/>
                  <a:pt x="13" y="17"/>
                  <a:pt x="15" y="17"/>
                </a:cubicBezTo>
                <a:cubicBezTo>
                  <a:pt x="18" y="17"/>
                  <a:pt x="20" y="19"/>
                  <a:pt x="20" y="22"/>
                </a:cubicBezTo>
                <a:close/>
              </a:path>
            </a:pathLst>
          </a:custGeom>
          <a:solidFill>
            <a:srgbClr val="D642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75C36600-6A72-4AC3-81A5-3A2DD01C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553342" cy="77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0015FAD-81B4-4C71-8E95-6CEBE61C5FC6}"/>
              </a:ext>
            </a:extLst>
          </p:cNvPr>
          <p:cNvSpPr/>
          <p:nvPr/>
        </p:nvSpPr>
        <p:spPr>
          <a:xfrm>
            <a:off x="291261" y="1139422"/>
            <a:ext cx="11595939" cy="5489978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4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>
            <a:extLst>
              <a:ext uri="{FF2B5EF4-FFF2-40B4-BE49-F238E27FC236}">
                <a16:creationId xmlns:a16="http://schemas.microsoft.com/office/drawing/2014/main" id="{A02AFB3D-F94E-4197-8785-B9B909DF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992188"/>
            <a:ext cx="8069263" cy="9509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79 h 21600"/>
              <a:gd name="T14" fmla="*/ 20625 w 21600"/>
              <a:gd name="T15" fmla="*/ 166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791" y="0"/>
                </a:moveTo>
                <a:lnTo>
                  <a:pt x="19791" y="4979"/>
                </a:lnTo>
                <a:lnTo>
                  <a:pt x="3375" y="4979"/>
                </a:lnTo>
                <a:lnTo>
                  <a:pt x="3375" y="16621"/>
                </a:lnTo>
                <a:lnTo>
                  <a:pt x="19791" y="16621"/>
                </a:lnTo>
                <a:lnTo>
                  <a:pt x="19791" y="21600"/>
                </a:lnTo>
                <a:lnTo>
                  <a:pt x="21600" y="10800"/>
                </a:lnTo>
                <a:lnTo>
                  <a:pt x="19791" y="0"/>
                </a:lnTo>
                <a:close/>
              </a:path>
              <a:path w="21600" h="21600">
                <a:moveTo>
                  <a:pt x="1350" y="4979"/>
                </a:moveTo>
                <a:lnTo>
                  <a:pt x="1350" y="16621"/>
                </a:lnTo>
                <a:lnTo>
                  <a:pt x="2700" y="16621"/>
                </a:lnTo>
                <a:lnTo>
                  <a:pt x="2700" y="4979"/>
                </a:lnTo>
                <a:lnTo>
                  <a:pt x="1350" y="4979"/>
                </a:lnTo>
                <a:close/>
              </a:path>
              <a:path w="21600" h="21600">
                <a:moveTo>
                  <a:pt x="0" y="4979"/>
                </a:moveTo>
                <a:lnTo>
                  <a:pt x="0" y="16621"/>
                </a:lnTo>
                <a:lnTo>
                  <a:pt x="675" y="16621"/>
                </a:lnTo>
                <a:lnTo>
                  <a:pt x="675" y="4979"/>
                </a:lnTo>
                <a:lnTo>
                  <a:pt x="0" y="49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C000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2CAA2-5BEC-4ACC-9AFE-ACCB6A81FAD7}"/>
              </a:ext>
            </a:extLst>
          </p:cNvPr>
          <p:cNvSpPr/>
          <p:nvPr/>
        </p:nvSpPr>
        <p:spPr>
          <a:xfrm>
            <a:off x="1905000" y="1211921"/>
            <a:ext cx="1614487" cy="51254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2D5"/>
              </a:gs>
            </a:gsLst>
            <a:lin ang="0" scaled="1"/>
          </a:gra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F12E7B9-6FB4-493F-B098-1397B0A4C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75888"/>
              </p:ext>
            </p:extLst>
          </p:nvPr>
        </p:nvGraphicFramePr>
        <p:xfrm>
          <a:off x="1905000" y="1209675"/>
          <a:ext cx="7350125" cy="73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Official expression of interest  by members</a:t>
                      </a:r>
                    </a:p>
                  </a:txBody>
                  <a:tcPr marL="91443" marR="91443" marT="45580" marB="4558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Firs</a:t>
                      </a:r>
                      <a:r>
                        <a:rPr lang="en-CA" sz="1200" baseline="0" dirty="0">
                          <a:solidFill>
                            <a:schemeClr val="tx1"/>
                          </a:solidFill>
                        </a:rPr>
                        <a:t>t meeting</a:t>
                      </a:r>
                    </a:p>
                    <a:p>
                      <a:r>
                        <a:rPr lang="en-CA" sz="1200" baseline="0" dirty="0">
                          <a:solidFill>
                            <a:schemeClr val="tx1"/>
                          </a:solidFill>
                        </a:rPr>
                        <a:t>- Working groups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580" marB="4558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Second meeting</a:t>
                      </a:r>
                    </a:p>
                    <a:p>
                      <a:r>
                        <a:rPr lang="en-CA" sz="1200" baseline="0" dirty="0">
                          <a:solidFill>
                            <a:schemeClr val="tx1"/>
                          </a:solidFill>
                        </a:rPr>
                        <a:t>groups update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580" marB="4558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AWEA Gen. meeting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580" marB="4558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Summary</a:t>
                      </a:r>
                      <a:r>
                        <a:rPr lang="en-CA" sz="1200" baseline="0" dirty="0">
                          <a:solidFill>
                            <a:schemeClr val="tx1"/>
                          </a:solidFill>
                        </a:rPr>
                        <a:t> of act. and 2019 RM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580" marB="45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1B0E1D-3372-4E5F-8F54-43997CB8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1523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3047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latin typeface="+mj-lt"/>
              </a:rPr>
              <a:t>CFARS 2018 Roadmap - Achievements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8B91CE3-5934-49A6-9E0E-DF8EAA18D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415622"/>
            <a:ext cx="508000" cy="366183"/>
          </a:xfrm>
        </p:spPr>
        <p:txBody>
          <a:bodyPr/>
          <a:lstStyle/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8C5EA62-76B9-4BB0-BB2D-531BCC677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27254"/>
              </p:ext>
            </p:extLst>
          </p:nvPr>
        </p:nvGraphicFramePr>
        <p:xfrm>
          <a:off x="533400" y="2120901"/>
          <a:ext cx="11201400" cy="443229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47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83">
                <a:tc>
                  <a:txBody>
                    <a:bodyPr/>
                    <a:lstStyle/>
                    <a:p>
                      <a:pPr marL="171450" marR="0" indent="-171450" algn="l" defTabSz="914400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Proposed</a:t>
                      </a:r>
                      <a:r>
                        <a:rPr lang="en-CA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milestone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CA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583"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Official</a:t>
                      </a:r>
                      <a:r>
                        <a:rPr lang="en-CA" sz="1400" baseline="0" dirty="0">
                          <a:effectLst/>
                        </a:rPr>
                        <a:t> expression of interest by members</a:t>
                      </a:r>
                      <a:endParaRPr lang="en-US" sz="1400" dirty="0">
                        <a:effectLst/>
                      </a:endParaRPr>
                    </a:p>
                    <a:p>
                      <a:pPr marL="11430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3" marR="685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CA" sz="1400" dirty="0">
                        <a:effectLst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Seek</a:t>
                      </a:r>
                      <a:r>
                        <a:rPr lang="en-CA" sz="1400" baseline="0" dirty="0">
                          <a:effectLst/>
                        </a:rPr>
                        <a:t> formal expression of interest by members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baseline="0" dirty="0">
                          <a:effectLst/>
                        </a:rPr>
                        <a:t>Get commitment from members to make the consortium a success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Get commitment to take part in the consortium meeting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3" marR="685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13"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official consortium meeting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CA" sz="1400" dirty="0">
                        <a:effectLst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Presentation</a:t>
                      </a:r>
                      <a:r>
                        <a:rPr lang="en-CA" sz="1400" baseline="0" dirty="0">
                          <a:effectLst/>
                        </a:rPr>
                        <a:t> of the official members</a:t>
                      </a:r>
                      <a:endParaRPr lang="en-CA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Creation of the working groups (Guidance, Science) and assignment of group leads</a:t>
                      </a:r>
                    </a:p>
                  </a:txBody>
                  <a:tcPr marL="68593" marR="685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010"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 consortium</a:t>
                      </a:r>
                      <a:r>
                        <a:rPr lang="en-CA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meeting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r>
                        <a:rPr lang="en-CA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advancement of projects by the working groups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Preparation for broader diffusion of outcome (AWEA, etc)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010"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AWEA</a:t>
                      </a:r>
                      <a:r>
                        <a:rPr lang="en-CA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preparation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AWEA in preparation</a:t>
                      </a:r>
                      <a:r>
                        <a:rPr lang="en-CA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 panel on remote sensing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how to present consortium to a broader audience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6">
            <a:extLst>
              <a:ext uri="{FF2B5EF4-FFF2-40B4-BE49-F238E27FC236}">
                <a16:creationId xmlns:a16="http://schemas.microsoft.com/office/drawing/2014/main" id="{89BA939B-9572-40FE-A1BE-0DD6CB170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762000"/>
            <a:ext cx="75041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</a:rPr>
              <a:t>December  2017                  January 2018                          May 2018                      August 2018           December 2018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20520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RES Colors">
      <a:dk1>
        <a:sysClr val="windowText" lastClr="000000"/>
      </a:dk1>
      <a:lt1>
        <a:sysClr val="window" lastClr="FFFFFF"/>
      </a:lt1>
      <a:dk2>
        <a:srgbClr val="6A737B"/>
      </a:dk2>
      <a:lt2>
        <a:srgbClr val="F37421"/>
      </a:lt2>
      <a:accent1>
        <a:srgbClr val="0076C0"/>
      </a:accent1>
      <a:accent2>
        <a:srgbClr val="79BDE8"/>
      </a:accent2>
      <a:accent3>
        <a:srgbClr val="7686C2"/>
      </a:accent3>
      <a:accent4>
        <a:srgbClr val="78A22F"/>
      </a:accent4>
      <a:accent5>
        <a:srgbClr val="C0CE31"/>
      </a:accent5>
      <a:accent6>
        <a:srgbClr val="FDB813"/>
      </a:accent6>
      <a:hlink>
        <a:srgbClr val="F37421"/>
      </a:hlink>
      <a:folHlink>
        <a:srgbClr val="F37421"/>
      </a:folHlink>
    </a:clrScheme>
    <a:fontScheme name="RES Fo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696fd13f-c2ad-4b7a-85f5-559894d2ae43">
      <UserInfo>
        <DisplayName>Richard Berube</DisplayName>
        <AccountId>286</AccountId>
        <AccountType/>
      </UserInfo>
      <UserInfo>
        <DisplayName>Viviane Maraghi</DisplayName>
        <AccountId>287</AccountId>
        <AccountType/>
      </UserInfo>
      <UserInfo>
        <DisplayName>Marie-Andree  Levesque</DisplayName>
        <AccountId>322</AccountId>
        <AccountType/>
      </UserInfo>
      <UserInfo>
        <DisplayName>Alicia Rivera</DisplayName>
        <AccountId>1062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re Document" ma:contentTypeID="0x0101009AA1DC2EC3B316478CE20CAA0A6BC2C100FED19042ECC66A4B882F8C31A8BB8F34" ma:contentTypeVersion="12" ma:contentTypeDescription="Create a new document." ma:contentTypeScope="" ma:versionID="fb8656f1567232d215f72159ade8c549">
  <xsd:schema xmlns:xsd="http://www.w3.org/2001/XMLSchema" xmlns:xs="http://www.w3.org/2001/XMLSchema" xmlns:p="http://schemas.microsoft.com/office/2006/metadata/properties" xmlns:ns1="http://schemas.microsoft.com/sharepoint/v3" xmlns:ns2="221a9e95-c305-425b-b248-9d44257f28f5" xmlns:ns3="696fd13f-c2ad-4b7a-85f5-559894d2ae43" targetNamespace="http://schemas.microsoft.com/office/2006/metadata/properties" ma:root="true" ma:fieldsID="432557c6d603cec7fc1410b4fe48a3a1" ns1:_="" ns2:_="" ns3:_="">
    <xsd:import namespace="http://schemas.microsoft.com/sharepoint/v3"/>
    <xsd:import namespace="221a9e95-c305-425b-b248-9d44257f28f5"/>
    <xsd:import namespace="696fd13f-c2ad-4b7a-85f5-559894d2a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a9e95-c305-425b-b248-9d44257f2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fd13f-c2ad-4b7a-85f5-559894d2a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A9ED60-4567-451C-BC06-FB45CF3622CD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696fd13f-c2ad-4b7a-85f5-559894d2ae43"/>
    <ds:schemaRef ds:uri="221a9e95-c305-425b-b248-9d44257f28f5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7E9921-111D-4939-8041-E9F2BD2EF3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414226-DA32-4E01-A2F1-CBD478434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1a9e95-c305-425b-b248-9d44257f28f5"/>
    <ds:schemaRef ds:uri="696fd13f-c2ad-4b7a-85f5-559894d2a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1561</Words>
  <Application>Microsoft Office PowerPoint</Application>
  <PresentationFormat>Widescreen</PresentationFormat>
  <Paragraphs>381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굴림</vt:lpstr>
      <vt:lpstr>ＭＳ Ｐゴシック</vt:lpstr>
      <vt:lpstr>Arial</vt:lpstr>
      <vt:lpstr>Calibri</vt:lpstr>
      <vt:lpstr>EON Brix Sans</vt:lpstr>
      <vt:lpstr>Symbol</vt:lpstr>
      <vt:lpstr>Times New Roman</vt:lpstr>
      <vt:lpstr>Traditional Arabic</vt:lpstr>
      <vt:lpstr>Trebuchet MS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CFARS - Overview</vt:lpstr>
      <vt:lpstr>CFARS Mission – Vision - Values</vt:lpstr>
      <vt:lpstr>CFARS – The 2021 Horizon</vt:lpstr>
      <vt:lpstr>CFARS 2018 Roadmap - Achievements</vt:lpstr>
      <vt:lpstr>CFARS Working Groups</vt:lpstr>
      <vt:lpstr>CFARS Working Groups</vt:lpstr>
      <vt:lpstr>2018-2021 CFARS General Roadmap - Guidance</vt:lpstr>
      <vt:lpstr>2018-2021 CFARS General Roadmap - Guidance</vt:lpstr>
      <vt:lpstr>CFARS Guidance Working Group – Matthew Meyers E.ON</vt:lpstr>
      <vt:lpstr>PowerPoint Presentation</vt:lpstr>
      <vt:lpstr>PowerPoint Presentation</vt:lpstr>
      <vt:lpstr>CFARS Science Working Group – Alexandra St. Pé  E.ON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 Americas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Raheleh Folkerts</dc:creator>
  <cp:lastModifiedBy>Philippe Pontbriand</cp:lastModifiedBy>
  <cp:revision>790</cp:revision>
  <dcterms:created xsi:type="dcterms:W3CDTF">2009-01-05T17:27:12Z</dcterms:created>
  <dcterms:modified xsi:type="dcterms:W3CDTF">2019-06-26T05:27:41Z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0x0101009AA1DC2EC3B316478CE20CAA0A6BC2C100FED19042ECC66A4B882F8C31A8BB8F34</vt:lpwstr>
  </property>
</Properties>
</file>